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61" r:id="rId3"/>
    <p:sldId id="285" r:id="rId4"/>
    <p:sldId id="265" r:id="rId5"/>
    <p:sldId id="276" r:id="rId6"/>
    <p:sldId id="273" r:id="rId7"/>
    <p:sldId id="267" r:id="rId8"/>
    <p:sldId id="269" r:id="rId9"/>
    <p:sldId id="274" r:id="rId10"/>
    <p:sldId id="286" r:id="rId11"/>
    <p:sldId id="283" r:id="rId12"/>
    <p:sldId id="284" r:id="rId13"/>
    <p:sldId id="288" r:id="rId14"/>
    <p:sldId id="289"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6" autoAdjust="0"/>
    <p:restoredTop sz="71331" autoAdjust="0"/>
  </p:normalViewPr>
  <p:slideViewPr>
    <p:cSldViewPr snapToGrid="0">
      <p:cViewPr varScale="1">
        <p:scale>
          <a:sx n="84" d="100"/>
          <a:sy n="84" d="100"/>
        </p:scale>
        <p:origin x="44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E577B-C633-4D25-A513-0F4639993112}" type="datetimeFigureOut">
              <a:rPr lang="en-US" smtClean="0"/>
              <a:t>5/4/18</a:t>
            </a:fld>
            <a:endParaRPr lang="en-US"/>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18AB4-EC8D-4024-B254-6869C68A3E0F}" type="slidenum">
              <a:rPr lang="en-US" smtClean="0"/>
              <a:t>‹#›</a:t>
            </a:fld>
            <a:endParaRPr lang="en-US"/>
          </a:p>
        </p:txBody>
      </p:sp>
    </p:spTree>
    <p:extLst>
      <p:ext uri="{BB962C8B-B14F-4D97-AF65-F5344CB8AC3E}">
        <p14:creationId xmlns:p14="http://schemas.microsoft.com/office/powerpoint/2010/main" val="218523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pPr marL="171450" indent="-171450">
              <a:buFontTx/>
              <a:buChar char="-"/>
            </a:pPr>
            <a:r>
              <a:rPr lang="sv-SE" sz="1200" kern="1200" dirty="0" err="1">
                <a:solidFill>
                  <a:schemeClr val="tx1"/>
                </a:solidFill>
                <a:effectLst/>
                <a:latin typeface="+mn-lt"/>
                <a:ea typeface="+mn-ea"/>
                <a:cs typeface="+mn-cs"/>
              </a:rPr>
              <a:t>Head</a:t>
            </a:r>
            <a:r>
              <a:rPr lang="sv-SE" sz="1200" kern="1200" dirty="0">
                <a:solidFill>
                  <a:schemeClr val="tx1"/>
                </a:solidFill>
                <a:effectLst/>
                <a:latin typeface="+mn-lt"/>
                <a:ea typeface="+mn-ea"/>
                <a:cs typeface="+mn-cs"/>
              </a:rPr>
              <a:t> loss</a:t>
            </a:r>
          </a:p>
          <a:p>
            <a:pPr marL="171450" indent="-171450">
              <a:buFontTx/>
              <a:buChar char="-"/>
            </a:pPr>
            <a:r>
              <a:rPr lang="sv-SE" sz="1200" kern="1200" dirty="0" err="1">
                <a:solidFill>
                  <a:schemeClr val="tx1"/>
                </a:solidFill>
                <a:effectLst/>
                <a:latin typeface="+mn-lt"/>
                <a:ea typeface="+mn-ea"/>
                <a:cs typeface="+mn-cs"/>
              </a:rPr>
              <a:t>Gravity</a:t>
            </a:r>
            <a:r>
              <a:rPr lang="sv-SE" sz="1200" kern="1200" dirty="0">
                <a:solidFill>
                  <a:schemeClr val="tx1"/>
                </a:solidFill>
                <a:effectLst/>
                <a:latin typeface="+mn-lt"/>
                <a:ea typeface="+mn-ea"/>
                <a:cs typeface="+mn-cs"/>
              </a:rPr>
              <a:t> systems vs. Pump</a:t>
            </a:r>
          </a:p>
        </p:txBody>
      </p:sp>
      <p:sp>
        <p:nvSpPr>
          <p:cNvPr id="4" name="Platshållare för bildnummer 3"/>
          <p:cNvSpPr>
            <a:spLocks noGrp="1"/>
          </p:cNvSpPr>
          <p:nvPr>
            <p:ph type="sldNum" sz="quarter" idx="10"/>
          </p:nvPr>
        </p:nvSpPr>
        <p:spPr/>
        <p:txBody>
          <a:bodyPr/>
          <a:lstStyle/>
          <a:p>
            <a:fld id="{D9618AB4-EC8D-4024-B254-6869C68A3E0F}" type="slidenum">
              <a:rPr lang="en-US" smtClean="0"/>
              <a:t>1</a:t>
            </a:fld>
            <a:endParaRPr lang="en-US"/>
          </a:p>
        </p:txBody>
      </p:sp>
    </p:spTree>
    <p:extLst>
      <p:ext uri="{BB962C8B-B14F-4D97-AF65-F5344CB8AC3E}">
        <p14:creationId xmlns:p14="http://schemas.microsoft.com/office/powerpoint/2010/main" val="40320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en-US" dirty="0"/>
              <a:t>http://www.penntroy.com/valve-products/troy-valve/flap-valves/standard-flap-valves/page.aspx?id=1349</a:t>
            </a:r>
          </a:p>
        </p:txBody>
      </p:sp>
      <p:sp>
        <p:nvSpPr>
          <p:cNvPr id="4" name="Platshållare för bildnummer 3"/>
          <p:cNvSpPr>
            <a:spLocks noGrp="1"/>
          </p:cNvSpPr>
          <p:nvPr>
            <p:ph type="sldNum" sz="quarter" idx="10"/>
          </p:nvPr>
        </p:nvSpPr>
        <p:spPr/>
        <p:txBody>
          <a:bodyPr/>
          <a:lstStyle/>
          <a:p>
            <a:fld id="{D9618AB4-EC8D-4024-B254-6869C68A3E0F}" type="slidenum">
              <a:rPr lang="en-US" smtClean="0"/>
              <a:t>13</a:t>
            </a:fld>
            <a:endParaRPr lang="en-US"/>
          </a:p>
        </p:txBody>
      </p:sp>
    </p:spTree>
    <p:extLst>
      <p:ext uri="{BB962C8B-B14F-4D97-AF65-F5344CB8AC3E}">
        <p14:creationId xmlns:p14="http://schemas.microsoft.com/office/powerpoint/2010/main" val="91538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D9618AB4-EC8D-4024-B254-6869C68A3E0F}" type="slidenum">
              <a:rPr lang="en-US" smtClean="0"/>
              <a:t>15</a:t>
            </a:fld>
            <a:endParaRPr lang="en-US"/>
          </a:p>
        </p:txBody>
      </p:sp>
    </p:spTree>
    <p:extLst>
      <p:ext uri="{BB962C8B-B14F-4D97-AF65-F5344CB8AC3E}">
        <p14:creationId xmlns:p14="http://schemas.microsoft.com/office/powerpoint/2010/main" val="167267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Head loss is divided into two subcategories. Major and minor losses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Factors affecting the Head Loss for a pipe </a:t>
            </a:r>
          </a:p>
          <a:p>
            <a:endParaRPr lang="en-US" sz="1200" kern="1200" baseline="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K – </a:t>
            </a:r>
            <a:r>
              <a:rPr lang="sv-SE" sz="1200" kern="1200" baseline="0" dirty="0" err="1">
                <a:solidFill>
                  <a:schemeClr val="tx1"/>
                </a:solidFill>
                <a:effectLst/>
                <a:latin typeface="+mn-lt"/>
                <a:ea typeface="+mn-ea"/>
                <a:cs typeface="+mn-cs"/>
              </a:rPr>
              <a:t>factor</a:t>
            </a:r>
            <a:r>
              <a:rPr lang="sv-SE" sz="1200" kern="1200" baseline="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D9618AB4-EC8D-4024-B254-6869C68A3E0F}" type="slidenum">
              <a:rPr lang="en-US" smtClean="0"/>
              <a:t>2</a:t>
            </a:fld>
            <a:endParaRPr lang="en-US"/>
          </a:p>
        </p:txBody>
      </p:sp>
    </p:spTree>
    <p:extLst>
      <p:ext uri="{BB962C8B-B14F-4D97-AF65-F5344CB8AC3E}">
        <p14:creationId xmlns:p14="http://schemas.microsoft.com/office/powerpoint/2010/main" val="393178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r>
                  <a:rPr lang="sv-SE" sz="1200" kern="1200" dirty="0" err="1">
                    <a:solidFill>
                      <a:schemeClr val="tx1"/>
                    </a:solidFill>
                    <a:effectLst/>
                    <a:latin typeface="+mn-lt"/>
                    <a:ea typeface="+mn-ea"/>
                    <a:cs typeface="+mn-cs"/>
                  </a:rPr>
                  <a:t>Reference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points</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opening</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pressure</a:t>
                </a:r>
                <a:r>
                  <a:rPr lang="sv-SE"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mc:Choice>
        <mc:Fallback xmlns="">
          <p:sp>
            <p:nvSpPr>
              <p:cNvPr id="3" name="Platshållare för anteckningar 2"/>
              <p:cNvSpPr>
                <a:spLocks noGrp="1"/>
              </p:cNvSpPr>
              <p:nvPr>
                <p:ph type="body" idx="1"/>
              </p:nvPr>
            </p:nvSpPr>
            <p:spPr/>
            <p:txBody>
              <a:bodyPr/>
              <a:lstStyle/>
              <a:p>
                <a:r>
                  <a:rPr lang="en-US" sz="1200" b="1" i="1" kern="1200" cap="small" dirty="0" smtClean="0">
                    <a:solidFill>
                      <a:schemeClr val="tx1"/>
                    </a:solidFill>
                    <a:effectLst/>
                    <a:latin typeface="+mn-lt"/>
                    <a:ea typeface="+mn-ea"/>
                    <a:cs typeface="+mn-cs"/>
                  </a:rPr>
                  <a:t>Opening pressure</a:t>
                </a:r>
                <a:endParaRPr lang="en-US" sz="1200" b="1" kern="1200" cap="small"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Since the </a:t>
                </a:r>
                <a:r>
                  <a:rPr lang="en-US" sz="1200" i="1" kern="1200" dirty="0" err="1">
                    <a:solidFill>
                      <a:schemeClr val="tx1"/>
                    </a:solidFill>
                    <a:effectLst/>
                    <a:latin typeface="+mn-lt"/>
                    <a:ea typeface="+mn-ea"/>
                    <a:cs typeface="+mn-cs"/>
                  </a:rPr>
                  <a:t>WaStop</a:t>
                </a:r>
                <a:r>
                  <a:rPr lang="en-US" sz="1200" i="1" kern="1200" dirty="0">
                    <a:solidFill>
                      <a:schemeClr val="tx1"/>
                    </a:solidFill>
                    <a:effectLst/>
                    <a:latin typeface="+mn-lt"/>
                    <a:ea typeface="+mn-ea"/>
                    <a:cs typeface="+mn-cs"/>
                  </a:rPr>
                  <a:t> is closed by default it operates with certain opening- and closing pressures. The difference between opening and closing pressure creates a pulsating effect, by rapidly changing the fluid velocity in the pipe it self-cleanses both the valve itself and the system.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Both opening pressure and head loss is both defined as </a:t>
                </a:r>
                <a:r>
                  <a:rPr lang="en-US" sz="1200" i="0" kern="1200">
                    <a:solidFill>
                      <a:schemeClr val="tx1"/>
                    </a:solidFill>
                    <a:effectLst/>
                    <a:latin typeface="+mn-lt"/>
                    <a:ea typeface="+mn-ea"/>
                    <a:cs typeface="+mn-cs"/>
                  </a:rPr>
                  <a:t>𝛥ℎ</a:t>
                </a:r>
                <a:r>
                  <a:rPr lang="en-US" sz="1200" i="1" kern="1200" dirty="0">
                    <a:solidFill>
                      <a:schemeClr val="tx1"/>
                    </a:solidFill>
                    <a:effectLst/>
                    <a:latin typeface="+mn-lt"/>
                    <a:ea typeface="+mn-ea"/>
                    <a:cs typeface="+mn-cs"/>
                  </a:rPr>
                  <a:t> in fig.1. The difference being that the opening pressure refers to when there is no flow through the valve, and head loss is the pressure loss when there is a flow through the valve. </a:t>
                </a:r>
                <a:endParaRPr lang="en-US" sz="1200" kern="1200" dirty="0">
                  <a:solidFill>
                    <a:schemeClr val="tx1"/>
                  </a:solidFill>
                  <a:effectLst/>
                  <a:latin typeface="+mn-lt"/>
                  <a:ea typeface="+mn-ea"/>
                  <a:cs typeface="+mn-cs"/>
                </a:endParaRPr>
              </a:p>
            </p:txBody>
          </p:sp>
        </mc:Fallback>
      </mc:AlternateContent>
      <p:sp>
        <p:nvSpPr>
          <p:cNvPr id="4" name="Platshållare för bildnummer 3"/>
          <p:cNvSpPr>
            <a:spLocks noGrp="1"/>
          </p:cNvSpPr>
          <p:nvPr>
            <p:ph type="sldNum" sz="quarter" idx="10"/>
          </p:nvPr>
        </p:nvSpPr>
        <p:spPr/>
        <p:txBody>
          <a:bodyPr/>
          <a:lstStyle/>
          <a:p>
            <a:fld id="{D9618AB4-EC8D-4024-B254-6869C68A3E0F}" type="slidenum">
              <a:rPr lang="en-US" smtClean="0"/>
              <a:t>4</a:t>
            </a:fld>
            <a:endParaRPr lang="en-US"/>
          </a:p>
        </p:txBody>
      </p:sp>
    </p:spTree>
    <p:extLst>
      <p:ext uri="{BB962C8B-B14F-4D97-AF65-F5344CB8AC3E}">
        <p14:creationId xmlns:p14="http://schemas.microsoft.com/office/powerpoint/2010/main" val="159942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err="1"/>
              <a:t>Guess</a:t>
            </a:r>
            <a:r>
              <a:rPr lang="sv-SE" dirty="0"/>
              <a:t> </a:t>
            </a:r>
            <a:r>
              <a:rPr lang="sv-SE" dirty="0" err="1"/>
              <a:t>which</a:t>
            </a:r>
            <a:r>
              <a:rPr lang="sv-SE" dirty="0"/>
              <a:t> </a:t>
            </a:r>
            <a:r>
              <a:rPr lang="sv-SE" dirty="0" err="1"/>
              <a:t>one</a:t>
            </a:r>
            <a:r>
              <a:rPr lang="sv-SE" dirty="0"/>
              <a:t> has the </a:t>
            </a:r>
            <a:r>
              <a:rPr lang="sv-SE" dirty="0" err="1"/>
              <a:t>highest</a:t>
            </a:r>
            <a:r>
              <a:rPr lang="sv-SE" dirty="0"/>
              <a:t> </a:t>
            </a:r>
            <a:r>
              <a:rPr lang="sv-SE" dirty="0" err="1"/>
              <a:t>head</a:t>
            </a:r>
            <a:r>
              <a:rPr lang="sv-SE" baseline="0" dirty="0"/>
              <a:t> loss </a:t>
            </a:r>
            <a:endParaRPr lang="en-US" dirty="0"/>
          </a:p>
        </p:txBody>
      </p:sp>
      <p:sp>
        <p:nvSpPr>
          <p:cNvPr id="4" name="Platshållare för bildnummer 3"/>
          <p:cNvSpPr>
            <a:spLocks noGrp="1"/>
          </p:cNvSpPr>
          <p:nvPr>
            <p:ph type="sldNum" sz="quarter" idx="10"/>
          </p:nvPr>
        </p:nvSpPr>
        <p:spPr/>
        <p:txBody>
          <a:bodyPr/>
          <a:lstStyle/>
          <a:p>
            <a:fld id="{D9618AB4-EC8D-4024-B254-6869C68A3E0F}" type="slidenum">
              <a:rPr lang="en-US" smtClean="0"/>
              <a:t>5</a:t>
            </a:fld>
            <a:endParaRPr lang="en-US"/>
          </a:p>
        </p:txBody>
      </p:sp>
    </p:spTree>
    <p:extLst>
      <p:ext uri="{BB962C8B-B14F-4D97-AF65-F5344CB8AC3E}">
        <p14:creationId xmlns:p14="http://schemas.microsoft.com/office/powerpoint/2010/main" val="263634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Case </a:t>
            </a:r>
            <a:endParaRPr lang="en-US" dirty="0"/>
          </a:p>
        </p:txBody>
      </p:sp>
      <p:sp>
        <p:nvSpPr>
          <p:cNvPr id="4" name="Platshållare för bildnummer 3"/>
          <p:cNvSpPr>
            <a:spLocks noGrp="1"/>
          </p:cNvSpPr>
          <p:nvPr>
            <p:ph type="sldNum" sz="quarter" idx="10"/>
          </p:nvPr>
        </p:nvSpPr>
        <p:spPr/>
        <p:txBody>
          <a:bodyPr/>
          <a:lstStyle/>
          <a:p>
            <a:fld id="{D9618AB4-EC8D-4024-B254-6869C68A3E0F}" type="slidenum">
              <a:rPr lang="en-US" smtClean="0"/>
              <a:t>6</a:t>
            </a:fld>
            <a:endParaRPr lang="en-US"/>
          </a:p>
        </p:txBody>
      </p:sp>
    </p:spTree>
    <p:extLst>
      <p:ext uri="{BB962C8B-B14F-4D97-AF65-F5344CB8AC3E}">
        <p14:creationId xmlns:p14="http://schemas.microsoft.com/office/powerpoint/2010/main" val="25310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err="1"/>
              <a:t>Difference</a:t>
            </a:r>
            <a:r>
              <a:rPr lang="sv-SE" dirty="0"/>
              <a:t> is the </a:t>
            </a:r>
            <a:r>
              <a:rPr lang="sv-SE" dirty="0" err="1"/>
              <a:t>additional</a:t>
            </a:r>
            <a:r>
              <a:rPr lang="sv-SE" dirty="0"/>
              <a:t> </a:t>
            </a:r>
            <a:r>
              <a:rPr lang="sv-SE" dirty="0" err="1"/>
              <a:t>head</a:t>
            </a:r>
            <a:r>
              <a:rPr lang="sv-SE" dirty="0"/>
              <a:t> loss </a:t>
            </a:r>
            <a:endParaRPr lang="en-US" dirty="0"/>
          </a:p>
        </p:txBody>
      </p:sp>
      <p:sp>
        <p:nvSpPr>
          <p:cNvPr id="4" name="Platshållare för bildnummer 3"/>
          <p:cNvSpPr>
            <a:spLocks noGrp="1"/>
          </p:cNvSpPr>
          <p:nvPr>
            <p:ph type="sldNum" sz="quarter" idx="10"/>
          </p:nvPr>
        </p:nvSpPr>
        <p:spPr/>
        <p:txBody>
          <a:bodyPr/>
          <a:lstStyle/>
          <a:p>
            <a:fld id="{D9618AB4-EC8D-4024-B254-6869C68A3E0F}" type="slidenum">
              <a:rPr lang="en-US" smtClean="0"/>
              <a:t>7</a:t>
            </a:fld>
            <a:endParaRPr lang="en-US"/>
          </a:p>
        </p:txBody>
      </p:sp>
    </p:spTree>
    <p:extLst>
      <p:ext uri="{BB962C8B-B14F-4D97-AF65-F5344CB8AC3E}">
        <p14:creationId xmlns:p14="http://schemas.microsoft.com/office/powerpoint/2010/main" val="52656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 video of a 60’’ valve being tested, we wanted to go higher flow but was starting to empty the lake upstream .</a:t>
            </a:r>
            <a:endParaRPr lang="en-US" sz="1200" kern="1200" dirty="0">
              <a:solidFill>
                <a:schemeClr val="tx1"/>
              </a:solidFill>
              <a:effectLst/>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D9618AB4-EC8D-4024-B254-6869C68A3E0F}" type="slidenum">
              <a:rPr lang="en-US" smtClean="0"/>
              <a:t>8</a:t>
            </a:fld>
            <a:endParaRPr lang="en-US"/>
          </a:p>
        </p:txBody>
      </p:sp>
    </p:spTree>
    <p:extLst>
      <p:ext uri="{BB962C8B-B14F-4D97-AF65-F5344CB8AC3E}">
        <p14:creationId xmlns:p14="http://schemas.microsoft.com/office/powerpoint/2010/main" val="148075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200" kern="1200" dirty="0" err="1">
                <a:solidFill>
                  <a:schemeClr val="tx1"/>
                </a:solidFill>
                <a:effectLst/>
                <a:latin typeface="+mn-lt"/>
                <a:ea typeface="+mn-ea"/>
                <a:cs typeface="+mn-cs"/>
              </a:rPr>
              <a:t>Results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utah</a:t>
            </a:r>
            <a:r>
              <a:rPr lang="sv-SE" sz="1200" kern="1200" dirty="0">
                <a:solidFill>
                  <a:schemeClr val="tx1"/>
                </a:solidFill>
                <a:effectLst/>
                <a:latin typeface="+mn-lt"/>
                <a:ea typeface="+mn-ea"/>
                <a:cs typeface="+mn-cs"/>
              </a:rPr>
              <a:t> tests.</a:t>
            </a:r>
            <a:r>
              <a:rPr lang="sv-SE" sz="1200" kern="1200" baseline="0" dirty="0">
                <a:solidFill>
                  <a:schemeClr val="tx1"/>
                </a:solidFill>
                <a:effectLst/>
                <a:latin typeface="+mn-lt"/>
                <a:ea typeface="+mn-ea"/>
                <a:cs typeface="+mn-cs"/>
              </a:rPr>
              <a:t> </a:t>
            </a:r>
          </a:p>
          <a:p>
            <a:endParaRPr lang="sv-SE" sz="1200" kern="1200" baseline="0" dirty="0">
              <a:solidFill>
                <a:schemeClr val="tx1"/>
              </a:solidFill>
              <a:effectLst/>
              <a:latin typeface="+mn-lt"/>
              <a:ea typeface="+mn-ea"/>
              <a:cs typeface="+mn-cs"/>
            </a:endParaRPr>
          </a:p>
          <a:p>
            <a:r>
              <a:rPr lang="sv-SE" sz="1200" kern="1200" baseline="0" dirty="0" err="1">
                <a:solidFill>
                  <a:schemeClr val="tx1"/>
                </a:solidFill>
                <a:effectLst/>
                <a:latin typeface="+mn-lt"/>
                <a:ea typeface="+mn-ea"/>
                <a:cs typeface="+mn-cs"/>
              </a:rPr>
              <a:t>Head</a:t>
            </a:r>
            <a:r>
              <a:rPr lang="sv-SE" sz="1200" kern="1200" baseline="0" dirty="0">
                <a:solidFill>
                  <a:schemeClr val="tx1"/>
                </a:solidFill>
                <a:effectLst/>
                <a:latin typeface="+mn-lt"/>
                <a:ea typeface="+mn-ea"/>
                <a:cs typeface="+mn-cs"/>
              </a:rPr>
              <a:t> loss outlet </a:t>
            </a:r>
            <a:r>
              <a:rPr lang="sv-SE" sz="1200" kern="1200" baseline="0" dirty="0" err="1">
                <a:solidFill>
                  <a:schemeClr val="tx1"/>
                </a:solidFill>
                <a:effectLst/>
                <a:latin typeface="+mn-lt"/>
                <a:ea typeface="+mn-ea"/>
                <a:cs typeface="+mn-cs"/>
              </a:rPr>
              <a:t>without</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wastop</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kl</a:t>
            </a:r>
            <a:r>
              <a:rPr lang="sv-SE" sz="1200" kern="1200" baseline="0" dirty="0">
                <a:solidFill>
                  <a:schemeClr val="tx1"/>
                </a:solidFill>
                <a:effectLst/>
                <a:latin typeface="+mn-lt"/>
                <a:ea typeface="+mn-ea"/>
                <a:cs typeface="+mn-cs"/>
              </a:rPr>
              <a:t>=1 </a:t>
            </a:r>
            <a:endParaRPr lang="en-US"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9618AB4-EC8D-4024-B254-6869C68A3E0F}" type="slidenum">
              <a:rPr lang="en-US" smtClean="0"/>
              <a:t>9</a:t>
            </a:fld>
            <a:endParaRPr lang="en-US"/>
          </a:p>
        </p:txBody>
      </p:sp>
    </p:spTree>
    <p:extLst>
      <p:ext uri="{BB962C8B-B14F-4D97-AF65-F5344CB8AC3E}">
        <p14:creationId xmlns:p14="http://schemas.microsoft.com/office/powerpoint/2010/main" val="203352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D9618AB4-EC8D-4024-B254-6869C68A3E0F}" type="slidenum">
              <a:rPr lang="en-US" smtClean="0"/>
              <a:t>11</a:t>
            </a:fld>
            <a:endParaRPr lang="en-US"/>
          </a:p>
        </p:txBody>
      </p:sp>
    </p:spTree>
    <p:extLst>
      <p:ext uri="{BB962C8B-B14F-4D97-AF65-F5344CB8AC3E}">
        <p14:creationId xmlns:p14="http://schemas.microsoft.com/office/powerpoint/2010/main" val="248076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a:prstGeom prst="rect">
            <a:avLst/>
          </a:prstGeom>
        </p:spPr>
        <p:txBody>
          <a:bodyPr/>
          <a:lstStyle>
            <a:lvl1pPr>
              <a:defRPr>
                <a:latin typeface="Century Gothic" charset="0"/>
              </a:defRPr>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457200" y="6597354"/>
            <a:ext cx="2133600" cy="196131"/>
          </a:xfrm>
          <a:prstGeom prst="rect">
            <a:avLst/>
          </a:prstGeom>
        </p:spPr>
        <p:txBody>
          <a:bodyPr/>
          <a:lstStyle/>
          <a:p>
            <a:fld id="{7624843F-CCB7-4EB1-92D8-94451C1863AA}" type="datetimeFigureOut">
              <a:rPr lang="en-US" smtClean="0"/>
              <a:t>5/4/18</a:t>
            </a:fld>
            <a:endParaRPr lang="en-US"/>
          </a:p>
        </p:txBody>
      </p:sp>
      <p:sp>
        <p:nvSpPr>
          <p:cNvPr id="6" name="Platshållare för bildnummer 5"/>
          <p:cNvSpPr>
            <a:spLocks noGrp="1"/>
          </p:cNvSpPr>
          <p:nvPr>
            <p:ph type="sldNum" sz="quarter" idx="12"/>
          </p:nvPr>
        </p:nvSpPr>
        <p:spPr>
          <a:xfrm>
            <a:off x="6553200" y="6597354"/>
            <a:ext cx="2133600" cy="196131"/>
          </a:xfrm>
          <a:prstGeom prst="rect">
            <a:avLst/>
          </a:prstGeom>
        </p:spPr>
        <p:txBody>
          <a:bodyPr/>
          <a:lstStyle/>
          <a:p>
            <a:fld id="{5AEBBC5F-40B1-4216-BFD6-628293C5A0E1}" type="slidenum">
              <a:rPr lang="en-US" smtClean="0"/>
              <a:t>‹#›</a:t>
            </a:fld>
            <a:endParaRPr lang="en-US"/>
          </a:p>
        </p:txBody>
      </p:sp>
    </p:spTree>
    <p:extLst>
      <p:ext uri="{BB962C8B-B14F-4D97-AF65-F5344CB8AC3E}">
        <p14:creationId xmlns:p14="http://schemas.microsoft.com/office/powerpoint/2010/main" val="321916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2"/>
            <a:ext cx="82296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457200" y="6597354"/>
            <a:ext cx="2133600" cy="196131"/>
          </a:xfrm>
          <a:prstGeom prst="rect">
            <a:avLst/>
          </a:prstGeom>
        </p:spPr>
        <p:txBody>
          <a:bodyPr/>
          <a:lstStyle/>
          <a:p>
            <a:fld id="{7624843F-CCB7-4EB1-92D8-94451C1863AA}" type="datetimeFigureOut">
              <a:rPr lang="en-US" smtClean="0"/>
              <a:t>5/4/18</a:t>
            </a:fld>
            <a:endParaRPr lang="en-US"/>
          </a:p>
        </p:txBody>
      </p:sp>
      <p:sp>
        <p:nvSpPr>
          <p:cNvPr id="5" name="Platshållare för sidfot 4"/>
          <p:cNvSpPr>
            <a:spLocks noGrp="1"/>
          </p:cNvSpPr>
          <p:nvPr>
            <p:ph type="ftr" sz="quarter" idx="11"/>
          </p:nvPr>
        </p:nvSpPr>
        <p:spPr>
          <a:xfrm>
            <a:off x="3124200" y="6597354"/>
            <a:ext cx="2895600" cy="196131"/>
          </a:xfrm>
          <a:prstGeom prst="rect">
            <a:avLst/>
          </a:prstGeom>
        </p:spPr>
        <p:txBody>
          <a:bodyPr/>
          <a:lstStyle/>
          <a:p>
            <a:endParaRPr lang="en-US"/>
          </a:p>
        </p:txBody>
      </p:sp>
      <p:sp>
        <p:nvSpPr>
          <p:cNvPr id="6" name="Platshållare för bildnummer 5"/>
          <p:cNvSpPr>
            <a:spLocks noGrp="1"/>
          </p:cNvSpPr>
          <p:nvPr>
            <p:ph type="sldNum" sz="quarter" idx="12"/>
          </p:nvPr>
        </p:nvSpPr>
        <p:spPr>
          <a:xfrm>
            <a:off x="6553200" y="6597354"/>
            <a:ext cx="2133600" cy="196131"/>
          </a:xfrm>
          <a:prstGeom prst="rect">
            <a:avLst/>
          </a:prstGeom>
        </p:spPr>
        <p:txBody>
          <a:bodyPr/>
          <a:lstStyle/>
          <a:p>
            <a:fld id="{5AEBBC5F-40B1-4216-BFD6-628293C5A0E1}" type="slidenum">
              <a:rPr lang="en-US" smtClean="0"/>
              <a:t>‹#›</a:t>
            </a:fld>
            <a:endParaRPr lang="en-US"/>
          </a:p>
        </p:txBody>
      </p:sp>
    </p:spTree>
    <p:extLst>
      <p:ext uri="{BB962C8B-B14F-4D97-AF65-F5344CB8AC3E}">
        <p14:creationId xmlns:p14="http://schemas.microsoft.com/office/powerpoint/2010/main" val="48271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1543169"/>
            <a:ext cx="7772400" cy="1362075"/>
          </a:xfrm>
          <a:prstGeom prst="rect">
            <a:avLst/>
          </a:prstGeom>
        </p:spPr>
        <p:txBody>
          <a:bodyPr anchor="t"/>
          <a:lstStyle>
            <a:lvl1pPr algn="l">
              <a:defRPr sz="3000" b="1" cap="all">
                <a:latin typeface="Century Gothic" charset="0"/>
              </a:defRPr>
            </a:lvl1pPr>
          </a:lstStyle>
          <a:p>
            <a:r>
              <a:rPr lang="sv-SE"/>
              <a:t>Klicka här för att ändra format</a:t>
            </a:r>
            <a:endParaRPr lang="sv-SE" dirty="0"/>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457200" y="6597354"/>
            <a:ext cx="2133600" cy="196131"/>
          </a:xfrm>
          <a:prstGeom prst="rect">
            <a:avLst/>
          </a:prstGeom>
        </p:spPr>
        <p:txBody>
          <a:bodyPr/>
          <a:lstStyle/>
          <a:p>
            <a:fld id="{7624843F-CCB7-4EB1-92D8-94451C1863AA}" type="datetimeFigureOut">
              <a:rPr lang="en-US" smtClean="0"/>
              <a:t>5/4/18</a:t>
            </a:fld>
            <a:endParaRPr lang="en-US"/>
          </a:p>
        </p:txBody>
      </p:sp>
      <p:sp>
        <p:nvSpPr>
          <p:cNvPr id="5" name="Platshållare för sidfot 4"/>
          <p:cNvSpPr>
            <a:spLocks noGrp="1"/>
          </p:cNvSpPr>
          <p:nvPr>
            <p:ph type="ftr" sz="quarter" idx="11"/>
          </p:nvPr>
        </p:nvSpPr>
        <p:spPr>
          <a:xfrm>
            <a:off x="3124200" y="6597354"/>
            <a:ext cx="2895600" cy="196131"/>
          </a:xfrm>
          <a:prstGeom prst="rect">
            <a:avLst/>
          </a:prstGeom>
        </p:spPr>
        <p:txBody>
          <a:bodyPr/>
          <a:lstStyle/>
          <a:p>
            <a:endParaRPr lang="en-US"/>
          </a:p>
        </p:txBody>
      </p:sp>
      <p:sp>
        <p:nvSpPr>
          <p:cNvPr id="6" name="Platshållare för bildnummer 5"/>
          <p:cNvSpPr>
            <a:spLocks noGrp="1"/>
          </p:cNvSpPr>
          <p:nvPr>
            <p:ph type="sldNum" sz="quarter" idx="12"/>
          </p:nvPr>
        </p:nvSpPr>
        <p:spPr>
          <a:xfrm>
            <a:off x="6553200" y="6597354"/>
            <a:ext cx="2133600" cy="196131"/>
          </a:xfrm>
          <a:prstGeom prst="rect">
            <a:avLst/>
          </a:prstGeom>
        </p:spPr>
        <p:txBody>
          <a:bodyPr/>
          <a:lstStyle/>
          <a:p>
            <a:fld id="{5AEBBC5F-40B1-4216-BFD6-628293C5A0E1}" type="slidenum">
              <a:rPr lang="en-US" smtClean="0"/>
              <a:t>‹#›</a:t>
            </a:fld>
            <a:endParaRPr lang="en-US"/>
          </a:p>
        </p:txBody>
      </p:sp>
    </p:spTree>
    <p:extLst>
      <p:ext uri="{BB962C8B-B14F-4D97-AF65-F5344CB8AC3E}">
        <p14:creationId xmlns:p14="http://schemas.microsoft.com/office/powerpoint/2010/main" val="411682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1556792"/>
            <a:ext cx="8229600" cy="1143000"/>
          </a:xfrm>
          <a:prstGeom prst="rect">
            <a:avLst/>
          </a:prstGeom>
        </p:spPr>
        <p:txBody>
          <a:bodyPr/>
          <a:lstStyle>
            <a:lvl1pPr>
              <a:defRPr>
                <a:latin typeface="Century Gothic" charset="0"/>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3140970"/>
            <a:ext cx="4038600" cy="298519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3140970"/>
            <a:ext cx="4038600" cy="298519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457200" y="6597354"/>
            <a:ext cx="2133600" cy="196131"/>
          </a:xfrm>
          <a:prstGeom prst="rect">
            <a:avLst/>
          </a:prstGeom>
        </p:spPr>
        <p:txBody>
          <a:bodyPr/>
          <a:lstStyle/>
          <a:p>
            <a:fld id="{7624843F-CCB7-4EB1-92D8-94451C1863AA}" type="datetimeFigureOut">
              <a:rPr lang="en-US" smtClean="0"/>
              <a:t>5/4/18</a:t>
            </a:fld>
            <a:endParaRPr lang="en-US"/>
          </a:p>
        </p:txBody>
      </p:sp>
      <p:sp>
        <p:nvSpPr>
          <p:cNvPr id="6" name="Platshållare för sidfot 5"/>
          <p:cNvSpPr>
            <a:spLocks noGrp="1"/>
          </p:cNvSpPr>
          <p:nvPr>
            <p:ph type="ftr" sz="quarter" idx="11"/>
          </p:nvPr>
        </p:nvSpPr>
        <p:spPr>
          <a:xfrm>
            <a:off x="3124200" y="6597354"/>
            <a:ext cx="2895600" cy="196131"/>
          </a:xfrm>
          <a:prstGeom prst="rect">
            <a:avLst/>
          </a:prstGeom>
        </p:spPr>
        <p:txBody>
          <a:bodyPr/>
          <a:lstStyle/>
          <a:p>
            <a:endParaRPr lang="en-US"/>
          </a:p>
        </p:txBody>
      </p:sp>
      <p:sp>
        <p:nvSpPr>
          <p:cNvPr id="7" name="Platshållare för bildnummer 6"/>
          <p:cNvSpPr>
            <a:spLocks noGrp="1"/>
          </p:cNvSpPr>
          <p:nvPr>
            <p:ph type="sldNum" sz="quarter" idx="12"/>
          </p:nvPr>
        </p:nvSpPr>
        <p:spPr>
          <a:xfrm>
            <a:off x="6553200" y="6597354"/>
            <a:ext cx="2133600" cy="196131"/>
          </a:xfrm>
          <a:prstGeom prst="rect">
            <a:avLst/>
          </a:prstGeom>
        </p:spPr>
        <p:txBody>
          <a:bodyPr/>
          <a:lstStyle/>
          <a:p>
            <a:fld id="{5AEBBC5F-40B1-4216-BFD6-628293C5A0E1}" type="slidenum">
              <a:rPr lang="en-US" smtClean="0"/>
              <a:t>‹#›</a:t>
            </a:fld>
            <a:endParaRPr lang="en-US"/>
          </a:p>
        </p:txBody>
      </p:sp>
    </p:spTree>
    <p:extLst>
      <p:ext uri="{BB962C8B-B14F-4D97-AF65-F5344CB8AC3E}">
        <p14:creationId xmlns:p14="http://schemas.microsoft.com/office/powerpoint/2010/main" val="169943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1448445"/>
            <a:ext cx="8229600" cy="1143000"/>
          </a:xfrm>
          <a:prstGeom prst="rect">
            <a:avLst/>
          </a:prstGeom>
        </p:spPr>
        <p:txBody>
          <a:bodyPr/>
          <a:lstStyle>
            <a:lvl1pPr>
              <a:defRPr sz="3000">
                <a:latin typeface="Century Gothic" charset="0"/>
              </a:defRPr>
            </a:lvl1pPr>
          </a:lstStyle>
          <a:p>
            <a:r>
              <a:rPr lang="sv-SE"/>
              <a:t>Klicka här för att ändra format</a:t>
            </a:r>
            <a:endParaRPr lang="sv-SE" dirty="0"/>
          </a:p>
        </p:txBody>
      </p:sp>
      <p:sp>
        <p:nvSpPr>
          <p:cNvPr id="3" name="Platshållare för text 2"/>
          <p:cNvSpPr>
            <a:spLocks noGrp="1"/>
          </p:cNvSpPr>
          <p:nvPr>
            <p:ph type="body" idx="1"/>
          </p:nvPr>
        </p:nvSpPr>
        <p:spPr>
          <a:xfrm>
            <a:off x="457200" y="2708920"/>
            <a:ext cx="4040188" cy="639762"/>
          </a:xfrm>
          <a:prstGeom prst="rect">
            <a:avLst/>
          </a:prstGeo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3501009"/>
            <a:ext cx="4040188" cy="262515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2708920"/>
            <a:ext cx="4041775" cy="639762"/>
          </a:xfrm>
          <a:prstGeom prst="rect">
            <a:avLst/>
          </a:prstGeo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3501009"/>
            <a:ext cx="4041775" cy="262515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457200" y="6597354"/>
            <a:ext cx="2133600" cy="196131"/>
          </a:xfrm>
          <a:prstGeom prst="rect">
            <a:avLst/>
          </a:prstGeom>
        </p:spPr>
        <p:txBody>
          <a:bodyPr/>
          <a:lstStyle/>
          <a:p>
            <a:fld id="{7624843F-CCB7-4EB1-92D8-94451C1863AA}" type="datetimeFigureOut">
              <a:rPr lang="en-US" smtClean="0"/>
              <a:t>5/4/18</a:t>
            </a:fld>
            <a:endParaRPr lang="en-US"/>
          </a:p>
        </p:txBody>
      </p:sp>
      <p:sp>
        <p:nvSpPr>
          <p:cNvPr id="8" name="Platshållare för sidfot 7"/>
          <p:cNvSpPr>
            <a:spLocks noGrp="1"/>
          </p:cNvSpPr>
          <p:nvPr>
            <p:ph type="ftr" sz="quarter" idx="11"/>
          </p:nvPr>
        </p:nvSpPr>
        <p:spPr>
          <a:xfrm>
            <a:off x="3124200" y="6597354"/>
            <a:ext cx="2895600" cy="196131"/>
          </a:xfrm>
          <a:prstGeom prst="rect">
            <a:avLst/>
          </a:prstGeom>
        </p:spPr>
        <p:txBody>
          <a:bodyPr/>
          <a:lstStyle/>
          <a:p>
            <a:endParaRPr lang="en-US"/>
          </a:p>
        </p:txBody>
      </p:sp>
      <p:sp>
        <p:nvSpPr>
          <p:cNvPr id="9" name="Platshållare för bildnummer 8"/>
          <p:cNvSpPr>
            <a:spLocks noGrp="1"/>
          </p:cNvSpPr>
          <p:nvPr>
            <p:ph type="sldNum" sz="quarter" idx="12"/>
          </p:nvPr>
        </p:nvSpPr>
        <p:spPr>
          <a:xfrm>
            <a:off x="6553200" y="6597354"/>
            <a:ext cx="2133600" cy="196131"/>
          </a:xfrm>
          <a:prstGeom prst="rect">
            <a:avLst/>
          </a:prstGeom>
        </p:spPr>
        <p:txBody>
          <a:bodyPr/>
          <a:lstStyle/>
          <a:p>
            <a:fld id="{5AEBBC5F-40B1-4216-BFD6-628293C5A0E1}" type="slidenum">
              <a:rPr lang="en-US" smtClean="0"/>
              <a:t>‹#›</a:t>
            </a:fld>
            <a:endParaRPr lang="en-US"/>
          </a:p>
        </p:txBody>
      </p:sp>
    </p:spTree>
    <p:extLst>
      <p:ext uri="{BB962C8B-B14F-4D97-AF65-F5344CB8AC3E}">
        <p14:creationId xmlns:p14="http://schemas.microsoft.com/office/powerpoint/2010/main" val="292027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1556792"/>
            <a:ext cx="8229600" cy="1143000"/>
          </a:xfrm>
          <a:prstGeom prst="rect">
            <a:avLst/>
          </a:prstGeom>
        </p:spPr>
        <p:txBody>
          <a:bodyPr/>
          <a:lstStyle>
            <a:lvl1pPr>
              <a:defRPr>
                <a:latin typeface="Century Gothic" charset="0"/>
              </a:defRPr>
            </a:lvl1pPr>
          </a:lstStyle>
          <a:p>
            <a:r>
              <a:rPr lang="sv-SE"/>
              <a:t>Klicka här för att ändra format</a:t>
            </a:r>
            <a:endParaRPr lang="sv-SE" dirty="0"/>
          </a:p>
        </p:txBody>
      </p:sp>
      <p:sp>
        <p:nvSpPr>
          <p:cNvPr id="3" name="Platshållare för datum 2"/>
          <p:cNvSpPr>
            <a:spLocks noGrp="1"/>
          </p:cNvSpPr>
          <p:nvPr>
            <p:ph type="dt" sz="half" idx="10"/>
          </p:nvPr>
        </p:nvSpPr>
        <p:spPr>
          <a:xfrm>
            <a:off x="457200" y="6597354"/>
            <a:ext cx="2133600" cy="196131"/>
          </a:xfrm>
          <a:prstGeom prst="rect">
            <a:avLst/>
          </a:prstGeom>
        </p:spPr>
        <p:txBody>
          <a:bodyPr/>
          <a:lstStyle/>
          <a:p>
            <a:fld id="{7624843F-CCB7-4EB1-92D8-94451C1863AA}" type="datetimeFigureOut">
              <a:rPr lang="en-US" smtClean="0"/>
              <a:t>5/4/18</a:t>
            </a:fld>
            <a:endParaRPr lang="en-US"/>
          </a:p>
        </p:txBody>
      </p:sp>
      <p:sp>
        <p:nvSpPr>
          <p:cNvPr id="4" name="Platshållare för sidfot 3"/>
          <p:cNvSpPr>
            <a:spLocks noGrp="1"/>
          </p:cNvSpPr>
          <p:nvPr>
            <p:ph type="ftr" sz="quarter" idx="11"/>
          </p:nvPr>
        </p:nvSpPr>
        <p:spPr>
          <a:xfrm>
            <a:off x="3124200" y="6597354"/>
            <a:ext cx="2895600" cy="196131"/>
          </a:xfrm>
          <a:prstGeom prst="rect">
            <a:avLst/>
          </a:prstGeom>
        </p:spPr>
        <p:txBody>
          <a:bodyPr/>
          <a:lstStyle/>
          <a:p>
            <a:endParaRPr lang="en-US"/>
          </a:p>
        </p:txBody>
      </p:sp>
      <p:sp>
        <p:nvSpPr>
          <p:cNvPr id="5" name="Platshållare för bildnummer 4"/>
          <p:cNvSpPr>
            <a:spLocks noGrp="1"/>
          </p:cNvSpPr>
          <p:nvPr>
            <p:ph type="sldNum" sz="quarter" idx="12"/>
          </p:nvPr>
        </p:nvSpPr>
        <p:spPr>
          <a:xfrm>
            <a:off x="6553200" y="6597354"/>
            <a:ext cx="2133600" cy="196131"/>
          </a:xfrm>
          <a:prstGeom prst="rect">
            <a:avLst/>
          </a:prstGeom>
        </p:spPr>
        <p:txBody>
          <a:bodyPr/>
          <a:lstStyle/>
          <a:p>
            <a:fld id="{5AEBBC5F-40B1-4216-BFD6-628293C5A0E1}" type="slidenum">
              <a:rPr lang="en-US" smtClean="0"/>
              <a:t>‹#›</a:t>
            </a:fld>
            <a:endParaRPr lang="en-US"/>
          </a:p>
        </p:txBody>
      </p:sp>
    </p:spTree>
    <p:extLst>
      <p:ext uri="{BB962C8B-B14F-4D97-AF65-F5344CB8AC3E}">
        <p14:creationId xmlns:p14="http://schemas.microsoft.com/office/powerpoint/2010/main" val="381894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597354"/>
            <a:ext cx="2133600" cy="196131"/>
          </a:xfrm>
          <a:prstGeom prst="rect">
            <a:avLst/>
          </a:prstGeom>
        </p:spPr>
        <p:txBody>
          <a:bodyPr/>
          <a:lstStyle/>
          <a:p>
            <a:fld id="{7624843F-CCB7-4EB1-92D8-94451C1863AA}" type="datetimeFigureOut">
              <a:rPr lang="en-US" smtClean="0"/>
              <a:t>5/4/18</a:t>
            </a:fld>
            <a:endParaRPr lang="en-US"/>
          </a:p>
        </p:txBody>
      </p:sp>
      <p:sp>
        <p:nvSpPr>
          <p:cNvPr id="3" name="Platshållare för sidfot 2"/>
          <p:cNvSpPr>
            <a:spLocks noGrp="1"/>
          </p:cNvSpPr>
          <p:nvPr>
            <p:ph type="ftr" sz="quarter" idx="11"/>
          </p:nvPr>
        </p:nvSpPr>
        <p:spPr>
          <a:xfrm>
            <a:off x="3124200" y="6597354"/>
            <a:ext cx="2895600" cy="196131"/>
          </a:xfrm>
          <a:prstGeom prst="rect">
            <a:avLst/>
          </a:prstGeom>
        </p:spPr>
        <p:txBody>
          <a:bodyPr/>
          <a:lstStyle/>
          <a:p>
            <a:endParaRPr lang="en-US"/>
          </a:p>
        </p:txBody>
      </p:sp>
      <p:sp>
        <p:nvSpPr>
          <p:cNvPr id="4" name="Platshållare för bildnummer 3"/>
          <p:cNvSpPr>
            <a:spLocks noGrp="1"/>
          </p:cNvSpPr>
          <p:nvPr>
            <p:ph type="sldNum" sz="quarter" idx="12"/>
          </p:nvPr>
        </p:nvSpPr>
        <p:spPr>
          <a:xfrm>
            <a:off x="6553200" y="6597354"/>
            <a:ext cx="2133600" cy="196131"/>
          </a:xfrm>
          <a:prstGeom prst="rect">
            <a:avLst/>
          </a:prstGeom>
        </p:spPr>
        <p:txBody>
          <a:bodyPr/>
          <a:lstStyle/>
          <a:p>
            <a:fld id="{5AEBBC5F-40B1-4216-BFD6-628293C5A0E1}" type="slidenum">
              <a:rPr lang="en-US" smtClean="0"/>
              <a:t>‹#›</a:t>
            </a:fld>
            <a:endParaRPr lang="en-US"/>
          </a:p>
        </p:txBody>
      </p:sp>
    </p:spTree>
    <p:extLst>
      <p:ext uri="{BB962C8B-B14F-4D97-AF65-F5344CB8AC3E}">
        <p14:creationId xmlns:p14="http://schemas.microsoft.com/office/powerpoint/2010/main" val="393517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5AFA941-1315-E940-B18F-C2757EDD8D5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0630" y="328697"/>
            <a:ext cx="2146739" cy="410606"/>
          </a:xfrm>
          <a:prstGeom prst="rect">
            <a:avLst/>
          </a:prstGeom>
        </p:spPr>
      </p:pic>
      <p:pic>
        <p:nvPicPr>
          <p:cNvPr id="11" name="Bildobjekt 10">
            <a:extLst>
              <a:ext uri="{FF2B5EF4-FFF2-40B4-BE49-F238E27FC236}">
                <a16:creationId xmlns:a16="http://schemas.microsoft.com/office/drawing/2014/main" id="{6032105D-7E05-1644-A41F-80C9800091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7875248">
            <a:off x="7804509" y="-807667"/>
            <a:ext cx="2678980" cy="1958938"/>
          </a:xfrm>
          <a:prstGeom prst="rect">
            <a:avLst/>
          </a:prstGeom>
        </p:spPr>
      </p:pic>
      <p:cxnSp>
        <p:nvCxnSpPr>
          <p:cNvPr id="12" name="Rak 11">
            <a:extLst>
              <a:ext uri="{FF2B5EF4-FFF2-40B4-BE49-F238E27FC236}">
                <a16:creationId xmlns:a16="http://schemas.microsoft.com/office/drawing/2014/main" id="{86449001-3B70-464B-A2A6-F2EFA77BD0B5}"/>
              </a:ext>
            </a:extLst>
          </p:cNvPr>
          <p:cNvCxnSpPr>
            <a:cxnSpLocks/>
          </p:cNvCxnSpPr>
          <p:nvPr userDrawn="1"/>
        </p:nvCxnSpPr>
        <p:spPr>
          <a:xfrm>
            <a:off x="2735705" y="739303"/>
            <a:ext cx="5298686" cy="0"/>
          </a:xfrm>
          <a:prstGeom prst="line">
            <a:avLst/>
          </a:prstGeom>
          <a:ln>
            <a:solidFill>
              <a:srgbClr val="17B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5061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Century Gothic" charset="0"/>
          <a:ea typeface="Century Gothic" charset="0"/>
          <a:cs typeface="Century Gothic" charset="0"/>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Century Gothic" charset="0"/>
          <a:ea typeface="Century Gothic" charset="0"/>
          <a:cs typeface="Century Gothic"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Century Gothic" charset="0"/>
          <a:ea typeface="Century Gothic" charset="0"/>
          <a:cs typeface="Century Gothic" charset="0"/>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entury Gothic" charset="0"/>
          <a:ea typeface="Century Gothic" charset="0"/>
          <a:cs typeface="Century Gothic" charset="0"/>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entury Gothic" charset="0"/>
          <a:ea typeface="Century Gothic" charset="0"/>
          <a:cs typeface="Century Gothic"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477930"/>
            <a:ext cx="7772400" cy="1102519"/>
          </a:xfrm>
        </p:spPr>
        <p:txBody>
          <a:bodyPr/>
          <a:lstStyle/>
          <a:p>
            <a:r>
              <a:rPr lang="en-US" sz="3000" b="1" cap="all"/>
              <a:t>Head Loss in storm water systems</a:t>
            </a:r>
            <a:br>
              <a:rPr lang="en-US" sz="3000" b="1" cap="all"/>
            </a:br>
            <a:r>
              <a:rPr lang="en-US" sz="3000" b="1" cap="all"/>
              <a:t>Check valves</a:t>
            </a:r>
            <a:endParaRPr lang="en-US" sz="3000" b="1" cap="all" dirty="0"/>
          </a:p>
        </p:txBody>
      </p:sp>
      <p:sp>
        <p:nvSpPr>
          <p:cNvPr id="3" name="Underrubrik 2"/>
          <p:cNvSpPr>
            <a:spLocks noGrp="1"/>
          </p:cNvSpPr>
          <p:nvPr>
            <p:ph type="subTitle" idx="1"/>
          </p:nvPr>
        </p:nvSpPr>
        <p:spPr/>
        <p:txBody>
          <a:bodyPr>
            <a:normAutofit/>
          </a:bodyPr>
          <a:lstStyle/>
          <a:p>
            <a:r>
              <a:rPr lang="sv-SE" sz="1500"/>
              <a:t>Webinar</a:t>
            </a:r>
            <a:endParaRPr lang="en-US" sz="1500" dirty="0"/>
          </a:p>
        </p:txBody>
      </p:sp>
    </p:spTree>
    <p:extLst>
      <p:ext uri="{BB962C8B-B14F-4D97-AF65-F5344CB8AC3E}">
        <p14:creationId xmlns:p14="http://schemas.microsoft.com/office/powerpoint/2010/main" val="159796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96" y="1956977"/>
            <a:ext cx="4389129" cy="3017526"/>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425" y="1956977"/>
            <a:ext cx="4389129" cy="3017526"/>
          </a:xfrm>
          <a:prstGeom prst="rect">
            <a:avLst/>
          </a:prstGeom>
        </p:spPr>
      </p:pic>
    </p:spTree>
    <p:extLst>
      <p:ext uri="{BB962C8B-B14F-4D97-AF65-F5344CB8AC3E}">
        <p14:creationId xmlns:p14="http://schemas.microsoft.com/office/powerpoint/2010/main" val="170393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692612" y="1539409"/>
            <a:ext cx="6565866" cy="3948612"/>
          </a:xfrm>
          <a:prstGeom prst="rect">
            <a:avLst/>
          </a:prstGeom>
        </p:spPr>
      </p:pic>
    </p:spTree>
    <p:extLst>
      <p:ext uri="{BB962C8B-B14F-4D97-AF65-F5344CB8AC3E}">
        <p14:creationId xmlns:p14="http://schemas.microsoft.com/office/powerpoint/2010/main" val="184165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64356"/>
            <a:ext cx="4388073" cy="3016800"/>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073" y="1864356"/>
            <a:ext cx="4388073" cy="3016800"/>
          </a:xfrm>
          <a:prstGeom prst="rect">
            <a:avLst/>
          </a:prstGeom>
        </p:spPr>
      </p:pic>
    </p:spTree>
    <p:extLst>
      <p:ext uri="{BB962C8B-B14F-4D97-AF65-F5344CB8AC3E}">
        <p14:creationId xmlns:p14="http://schemas.microsoft.com/office/powerpoint/2010/main" val="172556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Comparing </a:t>
            </a:r>
            <a:r>
              <a:rPr lang="sv-SE" dirty="0"/>
              <a:t>Test Data</a:t>
            </a:r>
            <a:endParaRPr lang="en-US" dirty="0"/>
          </a:p>
        </p:txBody>
      </p:sp>
      <p:sp>
        <p:nvSpPr>
          <p:cNvPr id="3" name="Platshållare för text 2"/>
          <p:cNvSpPr>
            <a:spLocks noGrp="1"/>
          </p:cNvSpPr>
          <p:nvPr>
            <p:ph type="body" idx="1"/>
          </p:nvPr>
        </p:nvSpPr>
        <p:spPr>
          <a:xfrm>
            <a:off x="722313" y="2768809"/>
            <a:ext cx="7772400" cy="570656"/>
          </a:xfrm>
        </p:spPr>
        <p:txBody>
          <a:bodyPr>
            <a:noAutofit/>
          </a:bodyPr>
          <a:lstStyle/>
          <a:p>
            <a:r>
              <a:rPr lang="en-US" sz="1600" dirty="0"/>
              <a:t>“Tests were run with the flap disc removed from the valve and then with the flap disc in place. The difference in the head loss was therefore the result of the disc.”</a:t>
            </a:r>
          </a:p>
        </p:txBody>
      </p:sp>
    </p:spTree>
    <p:extLst>
      <p:ext uri="{BB962C8B-B14F-4D97-AF65-F5344CB8AC3E}">
        <p14:creationId xmlns:p14="http://schemas.microsoft.com/office/powerpoint/2010/main" val="95437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31132" y="1536970"/>
            <a:ext cx="7347555" cy="1846659"/>
          </a:xfrm>
          <a:prstGeom prst="rect">
            <a:avLst/>
          </a:prstGeom>
          <a:noFill/>
        </p:spPr>
        <p:txBody>
          <a:bodyPr wrap="square" rtlCol="0">
            <a:spAutoFit/>
          </a:bodyPr>
          <a:lstStyle/>
          <a:p>
            <a:endParaRPr lang="en-US" dirty="0"/>
          </a:p>
          <a:p>
            <a:pPr marL="285750" indent="-285750">
              <a:buFont typeface="Wingdings" panose="05000000000000000000" pitchFamily="2" charset="2"/>
              <a:buChar char="§"/>
            </a:pPr>
            <a:r>
              <a:rPr lang="en-US" sz="1600" dirty="0">
                <a:latin typeface="Century Gothic" panose="020B0502020202020204" pitchFamily="34" charset="0"/>
              </a:rPr>
              <a:t>High head loss in gravity driven systems = high surface elevation upstream. </a:t>
            </a:r>
          </a:p>
          <a:p>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Be aware when comparing head loss data if the test procedure is not presented, since it is easy to alter reference points and the procedure to make head loss appear low. </a:t>
            </a:r>
          </a:p>
        </p:txBody>
      </p:sp>
    </p:spTree>
    <p:extLst>
      <p:ext uri="{BB962C8B-B14F-4D97-AF65-F5344CB8AC3E}">
        <p14:creationId xmlns:p14="http://schemas.microsoft.com/office/powerpoint/2010/main" val="378882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110593" y="2804433"/>
            <a:ext cx="3110147" cy="507831"/>
          </a:xfrm>
          <a:prstGeom prst="rect">
            <a:avLst/>
          </a:prstGeom>
          <a:noFill/>
        </p:spPr>
        <p:txBody>
          <a:bodyPr wrap="none" rtlCol="0">
            <a:spAutoFit/>
          </a:bodyPr>
          <a:lstStyle/>
          <a:p>
            <a:r>
              <a:rPr lang="sv-SE" sz="2700" dirty="0">
                <a:latin typeface="Century Gothic" panose="020B0502020202020204" pitchFamily="34" charset="0"/>
              </a:rPr>
              <a:t>www.wapro.com</a:t>
            </a:r>
            <a:endParaRPr lang="en-US" sz="2700" dirty="0">
              <a:latin typeface="Century Gothic" panose="020B0502020202020204" pitchFamily="34" charset="0"/>
            </a:endParaRPr>
          </a:p>
        </p:txBody>
      </p:sp>
    </p:spTree>
    <p:extLst>
      <p:ext uri="{BB962C8B-B14F-4D97-AF65-F5344CB8AC3E}">
        <p14:creationId xmlns:p14="http://schemas.microsoft.com/office/powerpoint/2010/main" val="299406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ell 3"/>
              <p:cNvGraphicFramePr>
                <a:graphicFrameLocks noGrp="1"/>
              </p:cNvGraphicFramePr>
              <p:nvPr>
                <p:extLst>
                  <p:ext uri="{D42A27DB-BD31-4B8C-83A1-F6EECF244321}">
                    <p14:modId xmlns:p14="http://schemas.microsoft.com/office/powerpoint/2010/main" val="2957251597"/>
                  </p:ext>
                </p:extLst>
              </p:nvPr>
            </p:nvGraphicFramePr>
            <p:xfrm>
              <a:off x="625036" y="2073144"/>
              <a:ext cx="7772400" cy="2546853"/>
            </p:xfrm>
            <a:graphic>
              <a:graphicData uri="http://schemas.openxmlformats.org/drawingml/2006/table">
                <a:tbl>
                  <a:tblPr firstRow="1" bandRow="1">
                    <a:tableStyleId>{2D5ABB26-0587-4C30-8999-92F81FD0307C}</a:tableStyleId>
                  </a:tblPr>
                  <a:tblGrid>
                    <a:gridCol w="4906699">
                      <a:extLst>
                        <a:ext uri="{9D8B030D-6E8A-4147-A177-3AD203B41FA5}">
                          <a16:colId xmlns:a16="http://schemas.microsoft.com/office/drawing/2014/main" val="20000"/>
                        </a:ext>
                      </a:extLst>
                    </a:gridCol>
                    <a:gridCol w="2865701">
                      <a:extLst>
                        <a:ext uri="{9D8B030D-6E8A-4147-A177-3AD203B41FA5}">
                          <a16:colId xmlns:a16="http://schemas.microsoft.com/office/drawing/2014/main" val="20001"/>
                        </a:ext>
                      </a:extLst>
                    </a:gridCol>
                  </a:tblGrid>
                  <a:tr h="2546853">
                    <a:tc>
                      <a:txBody>
                        <a:bodyPr/>
                        <a:lstStyle/>
                        <a:p>
                          <a:pPr/>
                          <a14:m>
                            <m:oMathPara xmlns:m="http://schemas.openxmlformats.org/officeDocument/2006/math">
                              <m:oMathParaPr>
                                <m:jc m:val="centerGroup"/>
                              </m:oMathParaPr>
                              <m:oMath xmlns:m="http://schemas.openxmlformats.org/officeDocument/2006/math">
                                <m:sSub>
                                  <m:sSubPr>
                                    <m:ctrlPr>
                                      <a:rPr lang="en-US" sz="1100" i="1" kern="1200" smtClean="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h</m:t>
                                    </m:r>
                                  </m:e>
                                  <m:sub>
                                    <m:r>
                                      <a:rPr lang="en-US" sz="1100" i="1" kern="1200">
                                        <a:solidFill>
                                          <a:schemeClr val="tx1"/>
                                        </a:solidFill>
                                        <a:effectLst/>
                                        <a:latin typeface="Cambria Math" panose="02040503050406030204" pitchFamily="18" charset="0"/>
                                        <a:ea typeface="+mn-ea"/>
                                        <a:cs typeface="+mn-cs"/>
                                      </a:rPr>
                                      <m:t>𝐿</m:t>
                                    </m:r>
                                  </m:sub>
                                </m:sSub>
                                <m:r>
                                  <a:rPr lang="en-US" sz="1100" kern="1200">
                                    <a:solidFill>
                                      <a:schemeClr val="tx1"/>
                                    </a:solidFill>
                                    <a:effectLst/>
                                    <a:latin typeface="Cambria Math" panose="02040503050406030204" pitchFamily="18" charset="0"/>
                                    <a:ea typeface="+mn-ea"/>
                                    <a:cs typeface="+mn-cs"/>
                                  </a:rPr>
                                  <m:t>=</m:t>
                                </m:r>
                                <m:d>
                                  <m:dPr>
                                    <m:ctrlPr>
                                      <a:rPr lang="en-US" sz="1100" i="1" kern="1200">
                                        <a:solidFill>
                                          <a:schemeClr val="tx1"/>
                                        </a:solidFill>
                                        <a:effectLst/>
                                        <a:latin typeface="Cambria Math" panose="02040503050406030204" pitchFamily="18" charset="0"/>
                                        <a:ea typeface="+mn-ea"/>
                                        <a:cs typeface="+mn-cs"/>
                                      </a:rPr>
                                    </m:ctrlPr>
                                  </m:dPr>
                                  <m:e>
                                    <m:f>
                                      <m:fPr>
                                        <m:ctrlPr>
                                          <a:rPr lang="en-US" sz="1100" i="1" kern="1200">
                                            <a:solidFill>
                                              <a:schemeClr val="tx1"/>
                                            </a:solidFill>
                                            <a:effectLst/>
                                            <a:latin typeface="Cambria Math" panose="02040503050406030204" pitchFamily="18" charset="0"/>
                                            <a:ea typeface="+mn-ea"/>
                                            <a:cs typeface="+mn-cs"/>
                                          </a:rPr>
                                        </m:ctrlPr>
                                      </m:fPr>
                                      <m:num>
                                        <m:r>
                                          <a:rPr lang="en-US" sz="1100" i="1" kern="1200">
                                            <a:solidFill>
                                              <a:schemeClr val="tx1"/>
                                            </a:solidFill>
                                            <a:effectLst/>
                                            <a:latin typeface="Cambria Math" panose="02040503050406030204" pitchFamily="18" charset="0"/>
                                            <a:ea typeface="+mn-ea"/>
                                            <a:cs typeface="+mn-cs"/>
                                          </a:rPr>
                                          <m:t>𝑓𝐿</m:t>
                                        </m:r>
                                      </m:num>
                                      <m:den>
                                        <m:r>
                                          <a:rPr lang="en-US" sz="1100" i="1" kern="1200">
                                            <a:solidFill>
                                              <a:schemeClr val="tx1"/>
                                            </a:solidFill>
                                            <a:effectLst/>
                                            <a:latin typeface="Cambria Math" panose="02040503050406030204" pitchFamily="18" charset="0"/>
                                            <a:ea typeface="+mn-ea"/>
                                            <a:cs typeface="+mn-cs"/>
                                          </a:rPr>
                                          <m:t>𝐷</m:t>
                                        </m:r>
                                      </m:den>
                                    </m:f>
                                    <m:r>
                                      <a:rPr lang="en-US" sz="1100" kern="1200">
                                        <a:solidFill>
                                          <a:schemeClr val="tx1"/>
                                        </a:solidFill>
                                        <a:effectLst/>
                                        <a:latin typeface="Cambria Math" panose="02040503050406030204" pitchFamily="18" charset="0"/>
                                        <a:ea typeface="+mn-ea"/>
                                        <a:cs typeface="+mn-cs"/>
                                      </a:rPr>
                                      <m:t>+</m:t>
                                    </m:r>
                                    <m:nary>
                                      <m:naryPr>
                                        <m:chr m:val="∑"/>
                                        <m:limLoc m:val="undOvr"/>
                                        <m:subHide m:val="on"/>
                                        <m:supHide m:val="on"/>
                                        <m:ctrlPr>
                                          <a:rPr lang="en-US" sz="1100" i="1" kern="1200">
                                            <a:solidFill>
                                              <a:schemeClr val="tx1"/>
                                            </a:solidFill>
                                            <a:effectLst/>
                                            <a:latin typeface="Cambria Math" panose="02040503050406030204" pitchFamily="18" charset="0"/>
                                            <a:ea typeface="+mn-ea"/>
                                            <a:cs typeface="+mn-cs"/>
                                          </a:rPr>
                                        </m:ctrlPr>
                                      </m:naryPr>
                                      <m:sub/>
                                      <m:sup/>
                                      <m:e>
                                        <m:sSub>
                                          <m:sSubPr>
                                            <m:ctrlPr>
                                              <a:rPr lang="en-US" sz="1100" i="1" kern="120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𝐾</m:t>
                                            </m:r>
                                          </m:e>
                                          <m:sub>
                                            <m:r>
                                              <a:rPr lang="en-US" sz="1100" i="1" kern="1200">
                                                <a:solidFill>
                                                  <a:schemeClr val="tx1"/>
                                                </a:solidFill>
                                                <a:effectLst/>
                                                <a:latin typeface="Cambria Math" panose="02040503050406030204" pitchFamily="18" charset="0"/>
                                                <a:ea typeface="+mn-ea"/>
                                                <a:cs typeface="+mn-cs"/>
                                              </a:rPr>
                                              <m:t>𝐿</m:t>
                                            </m:r>
                                          </m:sub>
                                        </m:sSub>
                                      </m:e>
                                    </m:nary>
                                  </m:e>
                                </m:d>
                                <m:d>
                                  <m:dPr>
                                    <m:ctrlPr>
                                      <a:rPr lang="en-US" sz="1100" i="1" kern="1200">
                                        <a:solidFill>
                                          <a:schemeClr val="tx1"/>
                                        </a:solidFill>
                                        <a:effectLst/>
                                        <a:latin typeface="Cambria Math" panose="02040503050406030204" pitchFamily="18" charset="0"/>
                                        <a:ea typeface="+mn-ea"/>
                                        <a:cs typeface="+mn-cs"/>
                                      </a:rPr>
                                    </m:ctrlPr>
                                  </m:dPr>
                                  <m:e>
                                    <m:f>
                                      <m:fPr>
                                        <m:ctrlPr>
                                          <a:rPr lang="en-US" sz="1100" i="1" kern="1200">
                                            <a:solidFill>
                                              <a:schemeClr val="tx1"/>
                                            </a:solidFill>
                                            <a:effectLst/>
                                            <a:latin typeface="Cambria Math" panose="02040503050406030204" pitchFamily="18" charset="0"/>
                                            <a:ea typeface="+mn-ea"/>
                                            <a:cs typeface="+mn-cs"/>
                                          </a:rPr>
                                        </m:ctrlPr>
                                      </m:fPr>
                                      <m:num>
                                        <m:sSup>
                                          <m:sSupPr>
                                            <m:ctrlPr>
                                              <a:rPr lang="en-US" sz="1100" i="1" kern="1200">
                                                <a:solidFill>
                                                  <a:schemeClr val="tx1"/>
                                                </a:solidFill>
                                                <a:effectLst/>
                                                <a:latin typeface="Cambria Math" panose="02040503050406030204" pitchFamily="18" charset="0"/>
                                                <a:ea typeface="+mn-ea"/>
                                                <a:cs typeface="+mn-cs"/>
                                              </a:rPr>
                                            </m:ctrlPr>
                                          </m:sSupPr>
                                          <m:e>
                                            <m:r>
                                              <a:rPr lang="en-US" sz="1100" i="1" kern="1200">
                                                <a:solidFill>
                                                  <a:schemeClr val="tx1"/>
                                                </a:solidFill>
                                                <a:effectLst/>
                                                <a:latin typeface="Cambria Math" panose="02040503050406030204" pitchFamily="18" charset="0"/>
                                                <a:ea typeface="+mn-ea"/>
                                                <a:cs typeface="+mn-cs"/>
                                              </a:rPr>
                                              <m:t>𝑉</m:t>
                                            </m:r>
                                          </m:e>
                                          <m:sup>
                                            <m:r>
                                              <a:rPr lang="en-US" sz="1100" kern="1200">
                                                <a:solidFill>
                                                  <a:schemeClr val="tx1"/>
                                                </a:solidFill>
                                                <a:effectLst/>
                                                <a:latin typeface="Cambria Math" panose="02040503050406030204" pitchFamily="18" charset="0"/>
                                                <a:ea typeface="+mn-ea"/>
                                                <a:cs typeface="+mn-cs"/>
                                              </a:rPr>
                                              <m:t>2</m:t>
                                            </m:r>
                                          </m:sup>
                                        </m:sSup>
                                      </m:num>
                                      <m:den>
                                        <m:r>
                                          <a:rPr lang="en-US" sz="1100" kern="1200">
                                            <a:solidFill>
                                              <a:schemeClr val="tx1"/>
                                            </a:solidFill>
                                            <a:effectLst/>
                                            <a:latin typeface="Cambria Math" panose="02040503050406030204" pitchFamily="18" charset="0"/>
                                            <a:ea typeface="+mn-ea"/>
                                            <a:cs typeface="+mn-cs"/>
                                          </a:rPr>
                                          <m:t>2</m:t>
                                        </m:r>
                                        <m:r>
                                          <a:rPr lang="en-US" sz="1100" i="1" kern="1200">
                                            <a:solidFill>
                                              <a:schemeClr val="tx1"/>
                                            </a:solidFill>
                                            <a:effectLst/>
                                            <a:latin typeface="Cambria Math" panose="02040503050406030204" pitchFamily="18" charset="0"/>
                                            <a:ea typeface="+mn-ea"/>
                                            <a:cs typeface="+mn-cs"/>
                                          </a:rPr>
                                          <m:t>𝑔</m:t>
                                        </m:r>
                                      </m:den>
                                    </m:f>
                                  </m:e>
                                </m:d>
                              </m:oMath>
                            </m:oMathPara>
                          </a14:m>
                          <a:endParaRPr lang="sv-SE" sz="1100" i="1" kern="1200" dirty="0">
                            <a:solidFill>
                              <a:schemeClr val="tx1"/>
                            </a:solidFill>
                            <a:effectLst/>
                            <a:latin typeface="+mn-lt"/>
                            <a:ea typeface="+mn-ea"/>
                            <a:cs typeface="+mn-cs"/>
                          </a:endParaRPr>
                        </a:p>
                        <a:p>
                          <a:endParaRPr lang="sv-SE" sz="1100" i="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100" i="1" kern="1200" smtClean="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𝛥</m:t>
                                    </m:r>
                                    <m:sSub>
                                      <m:sSubPr>
                                        <m:ctrlPr>
                                          <a:rPr lang="en-US" sz="1100" i="1" kern="120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𝑝</m:t>
                                        </m:r>
                                      </m:e>
                                      <m:sub>
                                        <m:r>
                                          <a:rPr lang="en-US" sz="1100" i="1" kern="1200">
                                            <a:solidFill>
                                              <a:schemeClr val="tx1"/>
                                            </a:solidFill>
                                            <a:effectLst/>
                                            <a:latin typeface="Cambria Math" panose="02040503050406030204" pitchFamily="18" charset="0"/>
                                            <a:ea typeface="+mn-ea"/>
                                            <a:cs typeface="+mn-cs"/>
                                          </a:rPr>
                                          <m:t>𝑓</m:t>
                                        </m:r>
                                        <m:r>
                                          <a:rPr lang="en-US" sz="1100" kern="1200">
                                            <a:solidFill>
                                              <a:schemeClr val="tx1"/>
                                            </a:solidFill>
                                            <a:effectLst/>
                                            <a:latin typeface="Cambria Math" panose="02040503050406030204" pitchFamily="18" charset="0"/>
                                            <a:ea typeface="+mn-ea"/>
                                            <a:cs typeface="+mn-cs"/>
                                          </a:rPr>
                                          <m:t>,</m:t>
                                        </m:r>
                                        <m:r>
                                          <a:rPr lang="en-US" sz="1100" i="1" kern="1200">
                                            <a:solidFill>
                                              <a:schemeClr val="tx1"/>
                                            </a:solidFill>
                                            <a:effectLst/>
                                            <a:latin typeface="Cambria Math" panose="02040503050406030204" pitchFamily="18" charset="0"/>
                                            <a:ea typeface="+mn-ea"/>
                                            <a:cs typeface="+mn-cs"/>
                                          </a:rPr>
                                          <m:t>𝑚𝑖𝑛𝑜𝑟</m:t>
                                        </m:r>
                                      </m:sub>
                                    </m:sSub>
                                  </m:e>
                                  <m:sub>
                                    <m:r>
                                      <a:rPr lang="en-US" sz="1100" i="1" kern="1200">
                                        <a:solidFill>
                                          <a:schemeClr val="tx1"/>
                                        </a:solidFill>
                                        <a:effectLst/>
                                        <a:latin typeface="Cambria Math" panose="02040503050406030204" pitchFamily="18" charset="0"/>
                                        <a:ea typeface="+mn-ea"/>
                                        <a:cs typeface="+mn-cs"/>
                                      </a:rPr>
                                      <m:t>𝐿</m:t>
                                    </m:r>
                                  </m:sub>
                                </m:sSub>
                                <m:r>
                                  <a:rPr lang="en-US" sz="1100" kern="1200">
                                    <a:solidFill>
                                      <a:schemeClr val="tx1"/>
                                    </a:solidFill>
                                    <a:effectLst/>
                                    <a:latin typeface="Cambria Math" panose="02040503050406030204" pitchFamily="18" charset="0"/>
                                    <a:ea typeface="+mn-ea"/>
                                    <a:cs typeface="+mn-cs"/>
                                  </a:rPr>
                                  <m:t>=</m:t>
                                </m:r>
                                <m:f>
                                  <m:fPr>
                                    <m:ctrlPr>
                                      <a:rPr lang="en-US" sz="1100" i="1" kern="1200">
                                        <a:solidFill>
                                          <a:schemeClr val="tx1"/>
                                        </a:solidFill>
                                        <a:effectLst/>
                                        <a:latin typeface="Cambria Math" panose="02040503050406030204" pitchFamily="18" charset="0"/>
                                        <a:ea typeface="+mn-ea"/>
                                        <a:cs typeface="+mn-cs"/>
                                      </a:rPr>
                                    </m:ctrlPr>
                                  </m:fPr>
                                  <m:num>
                                    <m:sSub>
                                      <m:sSubPr>
                                        <m:ctrlPr>
                                          <a:rPr lang="en-US" sz="1100" i="1" kern="120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𝐾</m:t>
                                        </m:r>
                                      </m:e>
                                      <m:sub>
                                        <m:r>
                                          <a:rPr lang="en-US" sz="1100" i="1" kern="1200">
                                            <a:solidFill>
                                              <a:schemeClr val="tx1"/>
                                            </a:solidFill>
                                            <a:effectLst/>
                                            <a:latin typeface="Cambria Math" panose="02040503050406030204" pitchFamily="18" charset="0"/>
                                            <a:ea typeface="+mn-ea"/>
                                            <a:cs typeface="+mn-cs"/>
                                          </a:rPr>
                                          <m:t>𝐿</m:t>
                                        </m:r>
                                      </m:sub>
                                    </m:sSub>
                                    <m:r>
                                      <a:rPr lang="en-US" sz="1100" i="1" kern="1200">
                                        <a:solidFill>
                                          <a:schemeClr val="tx1"/>
                                        </a:solidFill>
                                        <a:effectLst/>
                                        <a:latin typeface="Cambria Math" panose="02040503050406030204" pitchFamily="18" charset="0"/>
                                        <a:ea typeface="+mn-ea"/>
                                        <a:cs typeface="+mn-cs"/>
                                      </a:rPr>
                                      <m:t>𝜌</m:t>
                                    </m:r>
                                    <m:sSup>
                                      <m:sSupPr>
                                        <m:ctrlPr>
                                          <a:rPr lang="en-US" sz="1100" i="1" kern="1200">
                                            <a:solidFill>
                                              <a:schemeClr val="tx1"/>
                                            </a:solidFill>
                                            <a:effectLst/>
                                            <a:latin typeface="Cambria Math" panose="02040503050406030204" pitchFamily="18" charset="0"/>
                                            <a:ea typeface="+mn-ea"/>
                                            <a:cs typeface="+mn-cs"/>
                                          </a:rPr>
                                        </m:ctrlPr>
                                      </m:sSupPr>
                                      <m:e>
                                        <m:r>
                                          <a:rPr lang="en-US" sz="1100" i="1" kern="1200">
                                            <a:solidFill>
                                              <a:schemeClr val="tx1"/>
                                            </a:solidFill>
                                            <a:effectLst/>
                                            <a:latin typeface="Cambria Math" panose="02040503050406030204" pitchFamily="18" charset="0"/>
                                            <a:ea typeface="+mn-ea"/>
                                            <a:cs typeface="+mn-cs"/>
                                          </a:rPr>
                                          <m:t>𝑉</m:t>
                                        </m:r>
                                      </m:e>
                                      <m:sup>
                                        <m:r>
                                          <a:rPr lang="en-US" sz="1100" kern="1200">
                                            <a:solidFill>
                                              <a:schemeClr val="tx1"/>
                                            </a:solidFill>
                                            <a:effectLst/>
                                            <a:latin typeface="Cambria Math" panose="02040503050406030204" pitchFamily="18" charset="0"/>
                                            <a:ea typeface="+mn-ea"/>
                                            <a:cs typeface="+mn-cs"/>
                                          </a:rPr>
                                          <m:t>2</m:t>
                                        </m:r>
                                      </m:sup>
                                    </m:sSup>
                                  </m:num>
                                  <m:den>
                                    <m:r>
                                      <a:rPr lang="en-US" sz="1100" kern="1200">
                                        <a:solidFill>
                                          <a:schemeClr val="tx1"/>
                                        </a:solidFill>
                                        <a:effectLst/>
                                        <a:latin typeface="Cambria Math" panose="02040503050406030204" pitchFamily="18" charset="0"/>
                                        <a:ea typeface="+mn-ea"/>
                                        <a:cs typeface="+mn-cs"/>
                                      </a:rPr>
                                      <m:t>2</m:t>
                                    </m:r>
                                  </m:den>
                                </m:f>
                                <m:r>
                                  <a:rPr lang="en-US" sz="1100" kern="1200">
                                    <a:solidFill>
                                      <a:schemeClr val="tx1"/>
                                    </a:solidFill>
                                    <a:effectLst/>
                                    <a:latin typeface="Cambria Math" panose="02040503050406030204" pitchFamily="18" charset="0"/>
                                    <a:ea typeface="+mn-ea"/>
                                    <a:cs typeface="+mn-cs"/>
                                  </a:rPr>
                                  <m:t>=</m:t>
                                </m:r>
                                <m:r>
                                  <a:rPr lang="en-US" sz="1100" i="1" kern="1200">
                                    <a:solidFill>
                                      <a:schemeClr val="tx1"/>
                                    </a:solidFill>
                                    <a:effectLst/>
                                    <a:latin typeface="Cambria Math" panose="02040503050406030204" pitchFamily="18" charset="0"/>
                                    <a:ea typeface="+mn-ea"/>
                                    <a:cs typeface="+mn-cs"/>
                                  </a:rPr>
                                  <m:t>𝜌</m:t>
                                </m:r>
                                <m:r>
                                  <a:rPr lang="en-US" sz="1100" i="1" kern="1200">
                                    <a:solidFill>
                                      <a:schemeClr val="tx1"/>
                                    </a:solidFill>
                                    <a:effectLst/>
                                    <a:latin typeface="Cambria Math" panose="02040503050406030204" pitchFamily="18" charset="0"/>
                                    <a:ea typeface="+mn-ea"/>
                                    <a:cs typeface="+mn-cs"/>
                                  </a:rPr>
                                  <m:t>𝑔</m:t>
                                </m:r>
                                <m:sSub>
                                  <m:sSubPr>
                                    <m:ctrlPr>
                                      <a:rPr lang="en-US" sz="1100" i="1" kern="120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h</m:t>
                                    </m:r>
                                  </m:e>
                                  <m:sub>
                                    <m:r>
                                      <a:rPr lang="en-US" sz="1100" i="1" kern="1200">
                                        <a:solidFill>
                                          <a:schemeClr val="tx1"/>
                                        </a:solidFill>
                                        <a:effectLst/>
                                        <a:latin typeface="Cambria Math" panose="02040503050406030204" pitchFamily="18" charset="0"/>
                                        <a:ea typeface="+mn-ea"/>
                                        <a:cs typeface="+mn-cs"/>
                                      </a:rPr>
                                      <m:t>𝐿</m:t>
                                    </m:r>
                                    <m:r>
                                      <a:rPr lang="en-US" sz="1100" kern="1200">
                                        <a:solidFill>
                                          <a:schemeClr val="tx1"/>
                                        </a:solidFill>
                                        <a:effectLst/>
                                        <a:latin typeface="Cambria Math" panose="02040503050406030204" pitchFamily="18" charset="0"/>
                                        <a:ea typeface="+mn-ea"/>
                                        <a:cs typeface="+mn-cs"/>
                                      </a:rPr>
                                      <m:t>,</m:t>
                                    </m:r>
                                    <m:r>
                                      <a:rPr lang="en-US" sz="1100" i="1" kern="1200">
                                        <a:solidFill>
                                          <a:schemeClr val="tx1"/>
                                        </a:solidFill>
                                        <a:effectLst/>
                                        <a:latin typeface="Cambria Math" panose="02040503050406030204" pitchFamily="18" charset="0"/>
                                        <a:ea typeface="+mn-ea"/>
                                        <a:cs typeface="+mn-cs"/>
                                      </a:rPr>
                                      <m:t>𝑚𝑖𝑛𝑜𝑟</m:t>
                                    </m:r>
                                  </m:sub>
                                </m:sSub>
                                <m:r>
                                  <a:rPr lang="en-US" sz="1100" kern="1200">
                                    <a:solidFill>
                                      <a:schemeClr val="tx1"/>
                                    </a:solidFill>
                                    <a:effectLst/>
                                    <a:latin typeface="Cambria Math" panose="02040503050406030204" pitchFamily="18" charset="0"/>
                                    <a:ea typeface="+mn-ea"/>
                                    <a:cs typeface="+mn-cs"/>
                                  </a:rPr>
                                  <m:t>⟹</m:t>
                                </m:r>
                                <m:sSub>
                                  <m:sSubPr>
                                    <m:ctrlPr>
                                      <a:rPr lang="en-US" sz="1100" i="1" kern="120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h</m:t>
                                    </m:r>
                                  </m:e>
                                  <m:sub>
                                    <m:r>
                                      <a:rPr lang="en-US" sz="1100" i="1" kern="1200">
                                        <a:solidFill>
                                          <a:schemeClr val="tx1"/>
                                        </a:solidFill>
                                        <a:effectLst/>
                                        <a:latin typeface="Cambria Math" panose="02040503050406030204" pitchFamily="18" charset="0"/>
                                        <a:ea typeface="+mn-ea"/>
                                        <a:cs typeface="+mn-cs"/>
                                      </a:rPr>
                                      <m:t>𝑙</m:t>
                                    </m:r>
                                    <m:r>
                                      <a:rPr lang="en-US" sz="1100" kern="1200">
                                        <a:solidFill>
                                          <a:schemeClr val="tx1"/>
                                        </a:solidFill>
                                        <a:effectLst/>
                                        <a:latin typeface="Cambria Math" panose="02040503050406030204" pitchFamily="18" charset="0"/>
                                        <a:ea typeface="+mn-ea"/>
                                        <a:cs typeface="+mn-cs"/>
                                      </a:rPr>
                                      <m:t>,</m:t>
                                    </m:r>
                                    <m:r>
                                      <a:rPr lang="en-US" sz="1100" i="1" kern="1200">
                                        <a:solidFill>
                                          <a:schemeClr val="tx1"/>
                                        </a:solidFill>
                                        <a:effectLst/>
                                        <a:latin typeface="Cambria Math" panose="02040503050406030204" pitchFamily="18" charset="0"/>
                                        <a:ea typeface="+mn-ea"/>
                                        <a:cs typeface="+mn-cs"/>
                                      </a:rPr>
                                      <m:t>𝑚𝑖𝑛𝑜𝑟</m:t>
                                    </m:r>
                                  </m:sub>
                                </m:sSub>
                                <m:r>
                                  <a:rPr lang="en-US" sz="1100" kern="1200">
                                    <a:solidFill>
                                      <a:schemeClr val="tx1"/>
                                    </a:solidFill>
                                    <a:effectLst/>
                                    <a:latin typeface="Cambria Math" panose="02040503050406030204" pitchFamily="18" charset="0"/>
                                    <a:ea typeface="+mn-ea"/>
                                    <a:cs typeface="+mn-cs"/>
                                  </a:rPr>
                                  <m:t> =</m:t>
                                </m:r>
                                <m:sSub>
                                  <m:sSubPr>
                                    <m:ctrlPr>
                                      <a:rPr lang="en-US" sz="1100" i="1" kern="1200">
                                        <a:solidFill>
                                          <a:schemeClr val="tx1"/>
                                        </a:solidFill>
                                        <a:effectLst/>
                                        <a:latin typeface="Cambria Math" panose="02040503050406030204" pitchFamily="18" charset="0"/>
                                        <a:ea typeface="+mn-ea"/>
                                        <a:cs typeface="+mn-cs"/>
                                      </a:rPr>
                                    </m:ctrlPr>
                                  </m:sSubPr>
                                  <m:e>
                                    <m:r>
                                      <a:rPr lang="en-US" sz="1100" i="1" kern="1200">
                                        <a:solidFill>
                                          <a:schemeClr val="tx1"/>
                                        </a:solidFill>
                                        <a:effectLst/>
                                        <a:latin typeface="Cambria Math" panose="02040503050406030204" pitchFamily="18" charset="0"/>
                                        <a:ea typeface="+mn-ea"/>
                                        <a:cs typeface="+mn-cs"/>
                                      </a:rPr>
                                      <m:t>𝐾</m:t>
                                    </m:r>
                                  </m:e>
                                  <m:sub>
                                    <m:r>
                                      <a:rPr lang="en-US" sz="1100" i="1" kern="1200">
                                        <a:solidFill>
                                          <a:schemeClr val="tx1"/>
                                        </a:solidFill>
                                        <a:effectLst/>
                                        <a:latin typeface="Cambria Math" panose="02040503050406030204" pitchFamily="18" charset="0"/>
                                        <a:ea typeface="+mn-ea"/>
                                        <a:cs typeface="+mn-cs"/>
                                      </a:rPr>
                                      <m:t>𝐿</m:t>
                                    </m:r>
                                  </m:sub>
                                </m:sSub>
                                <m:f>
                                  <m:fPr>
                                    <m:ctrlPr>
                                      <a:rPr lang="en-US" sz="1100" i="1" kern="1200">
                                        <a:solidFill>
                                          <a:schemeClr val="tx1"/>
                                        </a:solidFill>
                                        <a:effectLst/>
                                        <a:latin typeface="Cambria Math" panose="02040503050406030204" pitchFamily="18" charset="0"/>
                                        <a:ea typeface="+mn-ea"/>
                                        <a:cs typeface="+mn-cs"/>
                                      </a:rPr>
                                    </m:ctrlPr>
                                  </m:fPr>
                                  <m:num>
                                    <m:sSup>
                                      <m:sSupPr>
                                        <m:ctrlPr>
                                          <a:rPr lang="en-US" sz="1100" i="1" kern="1200">
                                            <a:solidFill>
                                              <a:schemeClr val="tx1"/>
                                            </a:solidFill>
                                            <a:effectLst/>
                                            <a:latin typeface="Cambria Math" panose="02040503050406030204" pitchFamily="18" charset="0"/>
                                            <a:ea typeface="+mn-ea"/>
                                            <a:cs typeface="+mn-cs"/>
                                          </a:rPr>
                                        </m:ctrlPr>
                                      </m:sSupPr>
                                      <m:e>
                                        <m:r>
                                          <a:rPr lang="en-US" sz="1100" i="1" kern="1200">
                                            <a:solidFill>
                                              <a:schemeClr val="tx1"/>
                                            </a:solidFill>
                                            <a:effectLst/>
                                            <a:latin typeface="Cambria Math" panose="02040503050406030204" pitchFamily="18" charset="0"/>
                                            <a:ea typeface="+mn-ea"/>
                                            <a:cs typeface="+mn-cs"/>
                                          </a:rPr>
                                          <m:t>𝑉</m:t>
                                        </m:r>
                                      </m:e>
                                      <m:sup>
                                        <m:r>
                                          <a:rPr lang="en-US" sz="1100" kern="1200">
                                            <a:solidFill>
                                              <a:schemeClr val="tx1"/>
                                            </a:solidFill>
                                            <a:effectLst/>
                                            <a:latin typeface="Cambria Math" panose="02040503050406030204" pitchFamily="18" charset="0"/>
                                            <a:ea typeface="+mn-ea"/>
                                            <a:cs typeface="+mn-cs"/>
                                          </a:rPr>
                                          <m:t>2</m:t>
                                        </m:r>
                                      </m:sup>
                                    </m:sSup>
                                  </m:num>
                                  <m:den>
                                    <m:r>
                                      <a:rPr lang="en-US" sz="1100" kern="1200">
                                        <a:solidFill>
                                          <a:schemeClr val="tx1"/>
                                        </a:solidFill>
                                        <a:effectLst/>
                                        <a:latin typeface="Cambria Math" panose="02040503050406030204" pitchFamily="18" charset="0"/>
                                        <a:ea typeface="+mn-ea"/>
                                        <a:cs typeface="+mn-cs"/>
                                      </a:rPr>
                                      <m:t>2</m:t>
                                    </m:r>
                                    <m:r>
                                      <a:rPr lang="en-US" sz="1100" i="1" kern="1200">
                                        <a:solidFill>
                                          <a:schemeClr val="tx1"/>
                                        </a:solidFill>
                                        <a:effectLst/>
                                        <a:latin typeface="Cambria Math" panose="02040503050406030204" pitchFamily="18" charset="0"/>
                                        <a:ea typeface="+mn-ea"/>
                                        <a:cs typeface="+mn-cs"/>
                                      </a:rPr>
                                      <m:t>𝑔</m:t>
                                    </m:r>
                                  </m:den>
                                </m:f>
                              </m:oMath>
                            </m:oMathPara>
                          </a14:m>
                          <a:endParaRPr lang="en-US" sz="1100" dirty="0"/>
                        </a:p>
                      </a:txBody>
                      <a:tcPr marL="68580" marR="68580" marT="34290" marB="34290"/>
                    </a:tc>
                    <a:tc>
                      <a:txBody>
                        <a:bodyPr/>
                        <a:lstStyle/>
                        <a:p>
                          <a:pPr marL="285750" indent="-285750">
                            <a:buFont typeface="Arial" panose="020B0604020202020204" pitchFamily="34" charset="0"/>
                            <a:buChar char="•"/>
                          </a:pPr>
                          <a:r>
                            <a:rPr lang="en-US" sz="1100" i="1" noProof="0" dirty="0">
                              <a:latin typeface="Century Gothic" panose="020B0502020202020204" pitchFamily="34" charset="0"/>
                            </a:rPr>
                            <a:t>f</a:t>
                          </a:r>
                          <a:r>
                            <a:rPr lang="en-US" sz="1100" i="1" baseline="0" noProof="0" dirty="0">
                              <a:latin typeface="Century Gothic" panose="020B0502020202020204" pitchFamily="34" charset="0"/>
                            </a:rPr>
                            <a:t> : Friction factor </a:t>
                          </a:r>
                          <a:r>
                            <a:rPr lang="en-US" sz="1100" i="0" baseline="0" noProof="0" dirty="0">
                              <a:latin typeface="Century Gothic" panose="020B0502020202020204" pitchFamily="34" charset="0"/>
                            </a:rPr>
                            <a:t>[-]</a:t>
                          </a:r>
                        </a:p>
                        <a:p>
                          <a:pPr marL="285750" indent="-285750">
                            <a:buFont typeface="Arial" panose="020B0604020202020204" pitchFamily="34" charset="0"/>
                            <a:buChar char="•"/>
                          </a:pPr>
                          <a:r>
                            <a:rPr lang="en-US" sz="1100" i="1" baseline="0" noProof="0" dirty="0">
                              <a:latin typeface="Century Gothic" panose="020B0502020202020204" pitchFamily="34" charset="0"/>
                            </a:rPr>
                            <a:t>L: Length </a:t>
                          </a:r>
                          <a:r>
                            <a:rPr lang="en-US" sz="1100" i="0" baseline="0" noProof="0" dirty="0">
                              <a:latin typeface="Century Gothic" panose="020B0502020202020204" pitchFamily="34" charset="0"/>
                            </a:rPr>
                            <a:t>[m]</a:t>
                          </a:r>
                        </a:p>
                        <a:p>
                          <a:pPr marL="285750" indent="-285750">
                            <a:buFont typeface="Arial" panose="020B0604020202020204" pitchFamily="34" charset="0"/>
                            <a:buChar char="•"/>
                          </a:pPr>
                          <a:r>
                            <a:rPr lang="en-US" sz="1100" i="1" baseline="0" noProof="0" dirty="0">
                              <a:latin typeface="Century Gothic" panose="020B0502020202020204" pitchFamily="34" charset="0"/>
                            </a:rPr>
                            <a:t>D: Diameter </a:t>
                          </a:r>
                          <a:r>
                            <a:rPr lang="en-US" sz="1100" i="0" baseline="0" noProof="0" dirty="0">
                              <a:latin typeface="Century Gothic" panose="020B0502020202020204" pitchFamily="34" charset="0"/>
                            </a:rPr>
                            <a:t>[m]</a:t>
                          </a:r>
                        </a:p>
                        <a:p>
                          <a:pPr marL="285750" indent="-285750">
                            <a:buFont typeface="Arial" panose="020B0604020202020204" pitchFamily="34" charset="0"/>
                            <a:buChar char="•"/>
                          </a:pPr>
                          <a:r>
                            <a:rPr lang="en-US" sz="1100" i="1" noProof="0" dirty="0">
                              <a:latin typeface="Century Gothic" panose="020B0502020202020204" pitchFamily="34" charset="0"/>
                            </a:rPr>
                            <a:t>V: Velocity </a:t>
                          </a:r>
                          <a:r>
                            <a:rPr lang="en-US" sz="1100" i="0" noProof="0" dirty="0">
                              <a:latin typeface="Century Gothic" panose="020B0502020202020204" pitchFamily="34" charset="0"/>
                            </a:rPr>
                            <a:t>[m/s]</a:t>
                          </a:r>
                        </a:p>
                        <a:p>
                          <a:pPr marL="285750" indent="-285750">
                            <a:buFont typeface="Arial" panose="020B0604020202020204" pitchFamily="34" charset="0"/>
                            <a:buChar char="•"/>
                          </a:pPr>
                          <a:r>
                            <a:rPr lang="en-US" sz="1100" i="1" noProof="0" dirty="0">
                              <a:latin typeface="Century Gothic" panose="020B0502020202020204" pitchFamily="34" charset="0"/>
                            </a:rPr>
                            <a:t>K</a:t>
                          </a:r>
                          <a:r>
                            <a:rPr lang="en-US" sz="1100" i="1" baseline="-25000" noProof="0" dirty="0">
                              <a:latin typeface="Century Gothic" panose="020B0502020202020204" pitchFamily="34" charset="0"/>
                            </a:rPr>
                            <a:t>L</a:t>
                          </a:r>
                          <a:r>
                            <a:rPr lang="en-US" sz="1100" i="1" baseline="0" noProof="0" dirty="0">
                              <a:latin typeface="Century Gothic" panose="020B0502020202020204" pitchFamily="34" charset="0"/>
                            </a:rPr>
                            <a:t>: Loss coefficient </a:t>
                          </a:r>
                          <a:r>
                            <a:rPr lang="en-US" sz="1100" i="0" baseline="0" noProof="0" dirty="0">
                              <a:latin typeface="Century Gothic" panose="020B0502020202020204" pitchFamily="34" charset="0"/>
                            </a:rPr>
                            <a:t>[-]</a:t>
                          </a:r>
                        </a:p>
                        <a:p>
                          <a:pPr marL="285750" indent="-285750">
                            <a:buFont typeface="Arial" panose="020B0604020202020204" pitchFamily="34" charset="0"/>
                            <a:buChar char="•"/>
                          </a:pPr>
                          <a:r>
                            <a:rPr lang="en-US" sz="1100" i="1" baseline="0" noProof="0" dirty="0">
                              <a:latin typeface="Century Gothic" panose="020B0502020202020204" pitchFamily="34" charset="0"/>
                            </a:rPr>
                            <a:t>g: Gravity </a:t>
                          </a:r>
                          <a:r>
                            <a:rPr lang="en-US" sz="1100" i="0" baseline="0" noProof="0" dirty="0">
                              <a:latin typeface="Century Gothic" panose="020B0502020202020204" pitchFamily="34" charset="0"/>
                            </a:rPr>
                            <a:t>[m/s</a:t>
                          </a:r>
                          <a:r>
                            <a:rPr lang="en-US" sz="1100" i="0" baseline="30000" noProof="0" dirty="0">
                              <a:latin typeface="Century Gothic" panose="020B0502020202020204" pitchFamily="34" charset="0"/>
                            </a:rPr>
                            <a:t>2</a:t>
                          </a:r>
                          <a:r>
                            <a:rPr lang="en-US" sz="1100" i="0" baseline="0" noProof="0" dirty="0">
                              <a:latin typeface="Century Gothic" panose="020B0502020202020204" pitchFamily="34" charset="0"/>
                            </a:rPr>
                            <a:t>]</a:t>
                          </a:r>
                        </a:p>
                        <a:p>
                          <a:pPr marL="285750" indent="-285750">
                            <a:buFont typeface="Arial" panose="020B0604020202020204" pitchFamily="34" charset="0"/>
                            <a:buChar char="•"/>
                          </a:pPr>
                          <a:endParaRPr lang="en-US" sz="1100" i="0" noProof="0" dirty="0">
                            <a:latin typeface="Century Gothic" panose="020B0502020202020204" pitchFamily="34" charset="0"/>
                          </a:endParaRPr>
                        </a:p>
                      </a:txBody>
                      <a:tcPr marL="68580" marR="68580" marT="34290" marB="34290"/>
                    </a:tc>
                    <a:extLst>
                      <a:ext uri="{0D108BD9-81ED-4DB2-BD59-A6C34878D82A}">
                        <a16:rowId xmlns:a16="http://schemas.microsoft.com/office/drawing/2014/main" val="10000"/>
                      </a:ext>
                    </a:extLst>
                  </a:tr>
                </a:tbl>
              </a:graphicData>
            </a:graphic>
          </p:graphicFrame>
        </mc:Choice>
        <mc:Fallback xmlns="">
          <p:graphicFrame>
            <p:nvGraphicFramePr>
              <p:cNvPr id="4" name="Tabell 3"/>
              <p:cNvGraphicFramePr>
                <a:graphicFrameLocks noGrp="1"/>
              </p:cNvGraphicFramePr>
              <p:nvPr>
                <p:extLst>
                  <p:ext uri="{D42A27DB-BD31-4B8C-83A1-F6EECF244321}">
                    <p14:modId xmlns:p14="http://schemas.microsoft.com/office/powerpoint/2010/main" val="2957251597"/>
                  </p:ext>
                </p:extLst>
              </p:nvPr>
            </p:nvGraphicFramePr>
            <p:xfrm>
              <a:off x="625036" y="2073144"/>
              <a:ext cx="7772400" cy="2546853"/>
            </p:xfrm>
            <a:graphic>
              <a:graphicData uri="http://schemas.openxmlformats.org/drawingml/2006/table">
                <a:tbl>
                  <a:tblPr firstRow="1" bandRow="1">
                    <a:tableStyleId>{2D5ABB26-0587-4C30-8999-92F81FD0307C}</a:tableStyleId>
                  </a:tblPr>
                  <a:tblGrid>
                    <a:gridCol w="4906699"/>
                    <a:gridCol w="2865701"/>
                  </a:tblGrid>
                  <a:tr h="2546853">
                    <a:tc>
                      <a:txBody>
                        <a:bodyPr/>
                        <a:lstStyle/>
                        <a:p>
                          <a:endParaRPr lang="en-US"/>
                        </a:p>
                      </a:txBody>
                      <a:tcPr marL="68580" marR="68580" marT="34290" marB="34290">
                        <a:blipFill rotWithShape="0">
                          <a:blip r:embed="rId3"/>
                          <a:stretch>
                            <a:fillRect t="-21531" r="-58313"/>
                          </a:stretch>
                        </a:blipFill>
                      </a:tcPr>
                    </a:tc>
                    <a:tc>
                      <a:txBody>
                        <a:bodyPr/>
                        <a:lstStyle/>
                        <a:p>
                          <a:pPr marL="285750" indent="-285750">
                            <a:buFont typeface="Arial" panose="020B0604020202020204" pitchFamily="34" charset="0"/>
                            <a:buChar char="•"/>
                          </a:pPr>
                          <a:r>
                            <a:rPr lang="en-US" sz="1100" i="1" noProof="0" dirty="0" smtClean="0">
                              <a:latin typeface="Century Gothic" panose="020B0502020202020204" pitchFamily="34" charset="0"/>
                            </a:rPr>
                            <a:t>f</a:t>
                          </a:r>
                          <a:r>
                            <a:rPr lang="en-US" sz="1100" i="1" baseline="0" noProof="0" dirty="0" smtClean="0">
                              <a:latin typeface="Century Gothic" panose="020B0502020202020204" pitchFamily="34" charset="0"/>
                            </a:rPr>
                            <a:t> : Friction factor </a:t>
                          </a:r>
                          <a:r>
                            <a:rPr lang="en-US" sz="1100" i="0" baseline="0" noProof="0" dirty="0" smtClean="0">
                              <a:latin typeface="Century Gothic" panose="020B0502020202020204" pitchFamily="34" charset="0"/>
                            </a:rPr>
                            <a:t>[-]</a:t>
                          </a:r>
                        </a:p>
                        <a:p>
                          <a:pPr marL="285750" indent="-285750">
                            <a:buFont typeface="Arial" panose="020B0604020202020204" pitchFamily="34" charset="0"/>
                            <a:buChar char="•"/>
                          </a:pPr>
                          <a:r>
                            <a:rPr lang="en-US" sz="1100" i="1" baseline="0" noProof="0" dirty="0" smtClean="0">
                              <a:latin typeface="Century Gothic" panose="020B0502020202020204" pitchFamily="34" charset="0"/>
                            </a:rPr>
                            <a:t>L: Length </a:t>
                          </a:r>
                          <a:r>
                            <a:rPr lang="en-US" sz="1100" i="0" baseline="0" noProof="0" dirty="0" smtClean="0">
                              <a:latin typeface="Century Gothic" panose="020B0502020202020204" pitchFamily="34" charset="0"/>
                            </a:rPr>
                            <a:t>[m]</a:t>
                          </a:r>
                        </a:p>
                        <a:p>
                          <a:pPr marL="285750" indent="-285750">
                            <a:buFont typeface="Arial" panose="020B0604020202020204" pitchFamily="34" charset="0"/>
                            <a:buChar char="•"/>
                          </a:pPr>
                          <a:r>
                            <a:rPr lang="en-US" sz="1100" i="1" baseline="0" noProof="0" dirty="0" smtClean="0">
                              <a:latin typeface="Century Gothic" panose="020B0502020202020204" pitchFamily="34" charset="0"/>
                            </a:rPr>
                            <a:t>D: Diameter </a:t>
                          </a:r>
                          <a:r>
                            <a:rPr lang="en-US" sz="1100" i="0" baseline="0" noProof="0" dirty="0" smtClean="0">
                              <a:latin typeface="Century Gothic" panose="020B0502020202020204" pitchFamily="34" charset="0"/>
                            </a:rPr>
                            <a:t>[m]</a:t>
                          </a:r>
                        </a:p>
                        <a:p>
                          <a:pPr marL="285750" indent="-285750">
                            <a:buFont typeface="Arial" panose="020B0604020202020204" pitchFamily="34" charset="0"/>
                            <a:buChar char="•"/>
                          </a:pPr>
                          <a:r>
                            <a:rPr lang="en-US" sz="1100" i="1" noProof="0" dirty="0" smtClean="0">
                              <a:latin typeface="Century Gothic" panose="020B0502020202020204" pitchFamily="34" charset="0"/>
                            </a:rPr>
                            <a:t>V: Velocity </a:t>
                          </a:r>
                          <a:r>
                            <a:rPr lang="en-US" sz="1100" i="0" noProof="0" dirty="0" smtClean="0">
                              <a:latin typeface="Century Gothic" panose="020B0502020202020204" pitchFamily="34" charset="0"/>
                            </a:rPr>
                            <a:t>[m/s]</a:t>
                          </a:r>
                        </a:p>
                        <a:p>
                          <a:pPr marL="285750" indent="-285750">
                            <a:buFont typeface="Arial" panose="020B0604020202020204" pitchFamily="34" charset="0"/>
                            <a:buChar char="•"/>
                          </a:pPr>
                          <a:r>
                            <a:rPr lang="en-US" sz="1100" i="1" noProof="0" dirty="0" smtClean="0">
                              <a:latin typeface="Century Gothic" panose="020B0502020202020204" pitchFamily="34" charset="0"/>
                            </a:rPr>
                            <a:t>K</a:t>
                          </a:r>
                          <a:r>
                            <a:rPr lang="en-US" sz="1100" i="1" baseline="-25000" noProof="0" dirty="0" smtClean="0">
                              <a:latin typeface="Century Gothic" panose="020B0502020202020204" pitchFamily="34" charset="0"/>
                            </a:rPr>
                            <a:t>L</a:t>
                          </a:r>
                          <a:r>
                            <a:rPr lang="en-US" sz="1100" i="1" baseline="0" noProof="0" dirty="0" smtClean="0">
                              <a:latin typeface="Century Gothic" panose="020B0502020202020204" pitchFamily="34" charset="0"/>
                            </a:rPr>
                            <a:t>: Loss coefficient </a:t>
                          </a:r>
                          <a:r>
                            <a:rPr lang="en-US" sz="1100" i="0" baseline="0" noProof="0" dirty="0" smtClean="0">
                              <a:latin typeface="Century Gothic" panose="020B0502020202020204" pitchFamily="34" charset="0"/>
                            </a:rPr>
                            <a:t>[-]</a:t>
                          </a:r>
                        </a:p>
                        <a:p>
                          <a:pPr marL="285750" indent="-285750">
                            <a:buFont typeface="Arial" panose="020B0604020202020204" pitchFamily="34" charset="0"/>
                            <a:buChar char="•"/>
                          </a:pPr>
                          <a:r>
                            <a:rPr lang="en-US" sz="1100" i="1" baseline="0" noProof="0" dirty="0" smtClean="0">
                              <a:latin typeface="Century Gothic" panose="020B0502020202020204" pitchFamily="34" charset="0"/>
                            </a:rPr>
                            <a:t>g: Gravity </a:t>
                          </a:r>
                          <a:r>
                            <a:rPr lang="en-US" sz="1100" i="0" baseline="0" noProof="0" dirty="0" smtClean="0">
                              <a:latin typeface="Century Gothic" panose="020B0502020202020204" pitchFamily="34" charset="0"/>
                            </a:rPr>
                            <a:t>[m/s</a:t>
                          </a:r>
                          <a:r>
                            <a:rPr lang="en-US" sz="1100" i="0" baseline="30000" noProof="0" dirty="0" smtClean="0">
                              <a:latin typeface="Century Gothic" panose="020B0502020202020204" pitchFamily="34" charset="0"/>
                            </a:rPr>
                            <a:t>2</a:t>
                          </a:r>
                          <a:r>
                            <a:rPr lang="en-US" sz="1100" i="0" baseline="0" noProof="0" dirty="0" smtClean="0">
                              <a:latin typeface="Century Gothic" panose="020B0502020202020204" pitchFamily="34" charset="0"/>
                            </a:rPr>
                            <a:t>]</a:t>
                          </a:r>
                        </a:p>
                        <a:p>
                          <a:pPr marL="285750" indent="-285750">
                            <a:buFont typeface="Arial" panose="020B0604020202020204" pitchFamily="34" charset="0"/>
                            <a:buChar char="•"/>
                          </a:pPr>
                          <a:endParaRPr lang="en-US" sz="1100" i="0" noProof="0" dirty="0">
                            <a:latin typeface="Century Gothic" panose="020B0502020202020204" pitchFamily="34" charset="0"/>
                          </a:endParaRPr>
                        </a:p>
                      </a:txBody>
                      <a:tcPr marL="68580" marR="68580" marT="34290" marB="34290"/>
                    </a:tc>
                  </a:tr>
                </a:tbl>
              </a:graphicData>
            </a:graphic>
          </p:graphicFrame>
        </mc:Fallback>
      </mc:AlternateContent>
    </p:spTree>
    <p:extLst>
      <p:ext uri="{BB962C8B-B14F-4D97-AF65-F5344CB8AC3E}">
        <p14:creationId xmlns:p14="http://schemas.microsoft.com/office/powerpoint/2010/main" val="217175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nuclear-power.net/wp-content/uploads/2016/06/table-of-K-values-valves-elbows-be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764" y="1462939"/>
            <a:ext cx="4271963" cy="415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0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190020" y="1580083"/>
            <a:ext cx="4822327" cy="4000508"/>
          </a:xfrm>
          <a:prstGeom prst="rect">
            <a:avLst/>
          </a:prstGeom>
        </p:spPr>
      </p:pic>
    </p:spTree>
    <p:extLst>
      <p:ext uri="{BB962C8B-B14F-4D97-AF65-F5344CB8AC3E}">
        <p14:creationId xmlns:p14="http://schemas.microsoft.com/office/powerpoint/2010/main" val="383421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763" y="1985008"/>
            <a:ext cx="5234921" cy="3177542"/>
          </a:xfrm>
          <a:prstGeom prst="rect">
            <a:avLst/>
          </a:prstGeom>
        </p:spPr>
      </p:pic>
    </p:spTree>
    <p:extLst>
      <p:ext uri="{BB962C8B-B14F-4D97-AF65-F5344CB8AC3E}">
        <p14:creationId xmlns:p14="http://schemas.microsoft.com/office/powerpoint/2010/main" val="52804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5850152" y="1496378"/>
            <a:ext cx="2586038" cy="1523494"/>
          </a:xfrm>
          <a:prstGeom prst="rect">
            <a:avLst/>
          </a:prstGeom>
          <a:noFill/>
        </p:spPr>
        <p:txBody>
          <a:bodyPr wrap="square" rtlCol="0">
            <a:spAutoFit/>
          </a:bodyPr>
          <a:lstStyle/>
          <a:p>
            <a:r>
              <a:rPr lang="en-US" sz="1100" b="1" dirty="0">
                <a:latin typeface="Century Gothic" panose="020B0502020202020204" pitchFamily="34" charset="0"/>
              </a:rPr>
              <a:t>Assumptions</a:t>
            </a:r>
          </a:p>
          <a:p>
            <a:endParaRPr lang="en-US" sz="1100" b="1" dirty="0">
              <a:latin typeface="Century Gothic" panose="020B0502020202020204" pitchFamily="34" charset="0"/>
            </a:endParaRPr>
          </a:p>
          <a:p>
            <a:pPr marL="214313" indent="-214313">
              <a:buFont typeface="Arial" panose="020B0604020202020204" pitchFamily="34" charset="0"/>
              <a:buChar char="•"/>
            </a:pPr>
            <a:r>
              <a:rPr lang="en-US" sz="1100" dirty="0">
                <a:latin typeface="Century Gothic" panose="020B0502020202020204" pitchFamily="34" charset="0"/>
              </a:rPr>
              <a:t>Concrete DN600 /NPS 24’’ pipe</a:t>
            </a:r>
          </a:p>
          <a:p>
            <a:pPr marL="214313" indent="-214313">
              <a:buFont typeface="Arial" panose="020B0604020202020204" pitchFamily="34" charset="0"/>
              <a:buChar char="•"/>
            </a:pPr>
            <a:r>
              <a:rPr lang="en-US" sz="1100" dirty="0">
                <a:latin typeface="Century Gothic" panose="020B0502020202020204" pitchFamily="34" charset="0"/>
              </a:rPr>
              <a:t>Sharp inlet K</a:t>
            </a:r>
            <a:r>
              <a:rPr lang="en-US" sz="1100" baseline="-25000" dirty="0">
                <a:latin typeface="Century Gothic" panose="020B0502020202020204" pitchFamily="34" charset="0"/>
              </a:rPr>
              <a:t>L</a:t>
            </a:r>
            <a:r>
              <a:rPr lang="en-US" sz="1100" dirty="0">
                <a:latin typeface="Century Gothic" panose="020B0502020202020204" pitchFamily="34" charset="0"/>
              </a:rPr>
              <a:t> = 0.5</a:t>
            </a:r>
          </a:p>
          <a:p>
            <a:pPr marL="214313" indent="-214313">
              <a:buFont typeface="Arial" panose="020B0604020202020204" pitchFamily="34" charset="0"/>
              <a:buChar char="•"/>
            </a:pPr>
            <a:r>
              <a:rPr lang="en-US" sz="1100" dirty="0">
                <a:latin typeface="Century Gothic" panose="020B0502020202020204" pitchFamily="34" charset="0"/>
              </a:rPr>
              <a:t>Outlet without WaStop K</a:t>
            </a:r>
            <a:r>
              <a:rPr lang="en-US" sz="1100" baseline="-25000" dirty="0">
                <a:latin typeface="Century Gothic" panose="020B0502020202020204" pitchFamily="34" charset="0"/>
              </a:rPr>
              <a:t>L</a:t>
            </a:r>
            <a:r>
              <a:rPr lang="en-US" sz="1100" dirty="0">
                <a:latin typeface="Century Gothic" panose="020B0502020202020204" pitchFamily="34" charset="0"/>
              </a:rPr>
              <a:t> = 1</a:t>
            </a:r>
          </a:p>
          <a:p>
            <a:pPr marL="214313" indent="-214313">
              <a:buFont typeface="Arial" panose="020B0604020202020204" pitchFamily="34" charset="0"/>
              <a:buChar char="•"/>
            </a:pPr>
            <a:r>
              <a:rPr lang="en-US" sz="1100" dirty="0">
                <a:latin typeface="Century Gothic" panose="020B0502020202020204" pitchFamily="34" charset="0"/>
              </a:rPr>
              <a:t>L=100m /330 ft.</a:t>
            </a:r>
          </a:p>
          <a:p>
            <a:endParaRPr lang="sv-SE" sz="1350" dirty="0"/>
          </a:p>
          <a:p>
            <a:endParaRPr lang="en-US" sz="1350"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102" y="2258125"/>
            <a:ext cx="6429769" cy="3300991"/>
          </a:xfrm>
          <a:prstGeom prst="rect">
            <a:avLst/>
          </a:prstGeom>
        </p:spPr>
      </p:pic>
    </p:spTree>
    <p:extLst>
      <p:ext uri="{BB962C8B-B14F-4D97-AF65-F5344CB8AC3E}">
        <p14:creationId xmlns:p14="http://schemas.microsoft.com/office/powerpoint/2010/main" val="203432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27" y="1852143"/>
            <a:ext cx="4389129" cy="3017526"/>
          </a:xfrm>
          <a:prstGeom prst="rect">
            <a:avLst/>
          </a:prstGeom>
        </p:spPr>
      </p:pic>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615" y="1852143"/>
            <a:ext cx="4389129" cy="3017526"/>
          </a:xfrm>
          <a:prstGeom prst="rect">
            <a:avLst/>
          </a:prstGeom>
        </p:spPr>
      </p:pic>
    </p:spTree>
    <p:extLst>
      <p:ext uri="{BB962C8B-B14F-4D97-AF65-F5344CB8AC3E}">
        <p14:creationId xmlns:p14="http://schemas.microsoft.com/office/powerpoint/2010/main" val="416550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1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11" y="1993715"/>
            <a:ext cx="4389129" cy="3017526"/>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440" y="1993715"/>
            <a:ext cx="4389129" cy="3017526"/>
          </a:xfrm>
          <a:prstGeom prst="rect">
            <a:avLst/>
          </a:prstGeom>
        </p:spPr>
      </p:pic>
    </p:spTree>
    <p:extLst>
      <p:ext uri="{BB962C8B-B14F-4D97-AF65-F5344CB8AC3E}">
        <p14:creationId xmlns:p14="http://schemas.microsoft.com/office/powerpoint/2010/main" val="586103281"/>
      </p:ext>
    </p:extLst>
  </p:cSld>
  <p:clrMapOvr>
    <a:masterClrMapping/>
  </p:clrMapOvr>
</p:sld>
</file>

<file path=ppt/theme/theme1.xml><?xml version="1.0" encoding="utf-8"?>
<a:theme xmlns:a="http://schemas.openxmlformats.org/drawingml/2006/main" name="Wapro Presentation Inter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pro Presentation Internt" id="{1DE94A7B-6684-7941-BFF0-01AD6FCAC7EF}" vid="{6B212593-6096-7A42-93B7-DBD30D6CC1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1F1A8603476EE49A4C4AF629EA074BD" ma:contentTypeVersion="8" ma:contentTypeDescription="Skapa ett nytt dokument." ma:contentTypeScope="" ma:versionID="d7997e7543b65df60b64e7a1a9c0d044">
  <xsd:schema xmlns:xsd="http://www.w3.org/2001/XMLSchema" xmlns:xs="http://www.w3.org/2001/XMLSchema" xmlns:p="http://schemas.microsoft.com/office/2006/metadata/properties" xmlns:ns2="7690970a-11b4-48f0-8787-b376ac573208" xmlns:ns3="6c68e37d-8fcf-4a91-9270-6ae78a7d8473" targetNamespace="http://schemas.microsoft.com/office/2006/metadata/properties" ma:root="true" ma:fieldsID="29f9b4587f74ea82410ed2888c7ff9e1" ns2:_="" ns3:_="">
    <xsd:import namespace="7690970a-11b4-48f0-8787-b376ac573208"/>
    <xsd:import namespace="6c68e37d-8fcf-4a91-9270-6ae78a7d8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0970a-11b4-48f0-8787-b376ac573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68e37d-8fcf-4a91-9270-6ae78a7d8473"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E7EE0A-F9EA-49D5-9C9F-049ED159FB85}"/>
</file>

<file path=customXml/itemProps2.xml><?xml version="1.0" encoding="utf-8"?>
<ds:datastoreItem xmlns:ds="http://schemas.openxmlformats.org/officeDocument/2006/customXml" ds:itemID="{1FEA75F0-36D4-434D-89FE-1D4FA6852AEB}"/>
</file>

<file path=customXml/itemProps3.xml><?xml version="1.0" encoding="utf-8"?>
<ds:datastoreItem xmlns:ds="http://schemas.openxmlformats.org/officeDocument/2006/customXml" ds:itemID="{1DED7ABD-6B3D-41C8-AD45-094C78F8BE23}"/>
</file>

<file path=docProps/app.xml><?xml version="1.0" encoding="utf-8"?>
<Properties xmlns="http://schemas.openxmlformats.org/officeDocument/2006/extended-properties" xmlns:vt="http://schemas.openxmlformats.org/officeDocument/2006/docPropsVTypes">
  <Template>Wapro Presentation Internt</Template>
  <TotalTime>11203</TotalTime>
  <Words>297</Words>
  <Application>Microsoft Macintosh PowerPoint</Application>
  <PresentationFormat>Bildspel på skärmen (4:3)</PresentationFormat>
  <Paragraphs>51</Paragraphs>
  <Slides>15</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Cambria Math</vt:lpstr>
      <vt:lpstr>Century Gothic</vt:lpstr>
      <vt:lpstr>Wingdings</vt:lpstr>
      <vt:lpstr>Wapro Presentation Internt</vt:lpstr>
      <vt:lpstr>Head Loss in storm water systems Check valves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Comparing Test Data</vt:lpstr>
      <vt:lpstr>PowerPoint-presentation</vt:lpstr>
      <vt:lpstr>PowerPoint-presentation</vt:lpstr>
    </vt:vector>
  </TitlesOfParts>
  <Company>Hewlett-Packard Company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Tryckförluster genom backventiler i VA system</dc:title>
  <dc:creator>Albin Engqvist</dc:creator>
  <cp:lastModifiedBy>Kerry Olsson</cp:lastModifiedBy>
  <cp:revision>103</cp:revision>
  <dcterms:created xsi:type="dcterms:W3CDTF">2016-09-14T08:37:02Z</dcterms:created>
  <dcterms:modified xsi:type="dcterms:W3CDTF">2018-05-04T05:55:56Z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0x010100D1F1A8603476EE49A4C4AF629EA074BD</vt:lpwstr>
  </property>
</Properties>
</file>